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90" r:id="rId1"/>
    <p:sldMasterId id="2147483702" r:id="rId2"/>
  </p:sldMasterIdLst>
  <p:notesMasterIdLst>
    <p:notesMasterId r:id="rId108"/>
  </p:notesMasterIdLst>
  <p:sldIdLst>
    <p:sldId id="256" r:id="rId3"/>
    <p:sldId id="1343" r:id="rId4"/>
    <p:sldId id="1367" r:id="rId5"/>
    <p:sldId id="1288" r:id="rId6"/>
    <p:sldId id="1477" r:id="rId7"/>
    <p:sldId id="1329" r:id="rId8"/>
    <p:sldId id="1478" r:id="rId9"/>
    <p:sldId id="1330" r:id="rId10"/>
    <p:sldId id="1368" r:id="rId11"/>
    <p:sldId id="1405" r:id="rId12"/>
    <p:sldId id="1395" r:id="rId13"/>
    <p:sldId id="1396" r:id="rId14"/>
    <p:sldId id="1387" r:id="rId15"/>
    <p:sldId id="1529" r:id="rId16"/>
    <p:sldId id="1388" r:id="rId17"/>
    <p:sldId id="1389" r:id="rId18"/>
    <p:sldId id="1390" r:id="rId19"/>
    <p:sldId id="1394" r:id="rId20"/>
    <p:sldId id="1479" r:id="rId21"/>
    <p:sldId id="1406" r:id="rId22"/>
    <p:sldId id="1480" r:id="rId23"/>
    <p:sldId id="1391" r:id="rId24"/>
    <p:sldId id="1392" r:id="rId25"/>
    <p:sldId id="1527" r:id="rId26"/>
    <p:sldId id="1528" r:id="rId27"/>
    <p:sldId id="1398" r:id="rId28"/>
    <p:sldId id="1404" r:id="rId29"/>
    <p:sldId id="1482" r:id="rId30"/>
    <p:sldId id="1348" r:id="rId31"/>
    <p:sldId id="1400" r:id="rId32"/>
    <p:sldId id="1399" r:id="rId33"/>
    <p:sldId id="1515" r:id="rId34"/>
    <p:sldId id="1530" r:id="rId35"/>
    <p:sldId id="1403" r:id="rId36"/>
    <p:sldId id="1531" r:id="rId37"/>
    <p:sldId id="1481" r:id="rId38"/>
    <p:sldId id="1365" r:id="rId39"/>
    <p:sldId id="1410" r:id="rId40"/>
    <p:sldId id="1427" r:id="rId41"/>
    <p:sldId id="1408" r:id="rId42"/>
    <p:sldId id="1409" r:id="rId43"/>
    <p:sldId id="1411" r:id="rId44"/>
    <p:sldId id="1413" r:id="rId45"/>
    <p:sldId id="1415" r:id="rId46"/>
    <p:sldId id="1424" r:id="rId47"/>
    <p:sldId id="1422" r:id="rId48"/>
    <p:sldId id="1426" r:id="rId49"/>
    <p:sldId id="1429" r:id="rId50"/>
    <p:sldId id="1432" r:id="rId51"/>
    <p:sldId id="1428" r:id="rId52"/>
    <p:sldId id="1430" r:id="rId53"/>
    <p:sldId id="1433" r:id="rId54"/>
    <p:sldId id="1431" r:id="rId55"/>
    <p:sldId id="1468" r:id="rId56"/>
    <p:sldId id="1435" r:id="rId57"/>
    <p:sldId id="1437" r:id="rId58"/>
    <p:sldId id="1484" r:id="rId59"/>
    <p:sldId id="1485" r:id="rId60"/>
    <p:sldId id="1440" r:id="rId61"/>
    <p:sldId id="1439" r:id="rId62"/>
    <p:sldId id="1442" r:id="rId63"/>
    <p:sldId id="1443" r:id="rId64"/>
    <p:sldId id="1444" r:id="rId65"/>
    <p:sldId id="1441" r:id="rId66"/>
    <p:sldId id="1445" r:id="rId67"/>
    <p:sldId id="1447" r:id="rId68"/>
    <p:sldId id="1448" r:id="rId69"/>
    <p:sldId id="1449" r:id="rId70"/>
    <p:sldId id="1420" r:id="rId71"/>
    <p:sldId id="1486" r:id="rId72"/>
    <p:sldId id="1455" r:id="rId73"/>
    <p:sldId id="1532" r:id="rId74"/>
    <p:sldId id="1456" r:id="rId75"/>
    <p:sldId id="1487" r:id="rId76"/>
    <p:sldId id="1488" r:id="rId77"/>
    <p:sldId id="1495" r:id="rId78"/>
    <p:sldId id="1500" r:id="rId79"/>
    <p:sldId id="1496" r:id="rId80"/>
    <p:sldId id="1501" r:id="rId81"/>
    <p:sldId id="1533" r:id="rId82"/>
    <p:sldId id="1534" r:id="rId83"/>
    <p:sldId id="1498" r:id="rId84"/>
    <p:sldId id="1502" r:id="rId85"/>
    <p:sldId id="1494" r:id="rId86"/>
    <p:sldId id="1499" r:id="rId87"/>
    <p:sldId id="1503" r:id="rId88"/>
    <p:sldId id="1371" r:id="rId89"/>
    <p:sldId id="1504" r:id="rId90"/>
    <p:sldId id="1505" r:id="rId91"/>
    <p:sldId id="1507" r:id="rId92"/>
    <p:sldId id="1508" r:id="rId93"/>
    <p:sldId id="1511" r:id="rId94"/>
    <p:sldId id="1510" r:id="rId95"/>
    <p:sldId id="1512" r:id="rId96"/>
    <p:sldId id="1513" r:id="rId97"/>
    <p:sldId id="1518" r:id="rId98"/>
    <p:sldId id="1517" r:id="rId99"/>
    <p:sldId id="1535" r:id="rId100"/>
    <p:sldId id="1520" r:id="rId101"/>
    <p:sldId id="1522" r:id="rId102"/>
    <p:sldId id="1523" r:id="rId103"/>
    <p:sldId id="1524" r:id="rId104"/>
    <p:sldId id="1525" r:id="rId105"/>
    <p:sldId id="1526" r:id="rId106"/>
    <p:sldId id="1328" r:id="rId107"/>
  </p:sldIdLst>
  <p:sldSz cx="12192000" cy="6858000"/>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CCE6E03-1DD5-885C-BDCD-02AB0A3ABB40}" name="Kozlíková Pavlína Mgr. (MPSV)" initials="KPM(" userId="S::pavlina.kozlikova@mpsv.cz::82d9a5dd-7289-44f6-af5d-c88f76b68b2d" providerId="AD"/>
  <p188:author id="{8A5FBA16-DCAE-FCAF-DBA6-FA31F0C88D97}" name="Hájková Petra Mgr. (MPSV)" initials="PH" userId="S::petra.hajkova@mpsv.cz::6c0709f9-a7e4-4e09-a9bd-893d6b7fd53b" providerId="AD"/>
  <p188:author id="{7FAE1635-F9D6-CAAC-4A90-7191160E2522}" name="Gavlasová Kateřina Mgr. (MPSV)" initials="GKM(" userId="S::katerina.gavlasova@mpsv.cz::b11024c2-6bc9-46fa-b5a8-7602dde8ac5d" providerId="AD"/>
  <p188:author id="{F9293E59-A91C-5870-B806-41C8640FDE55}" name="Kvašná Marie Ing. (MPSV)" initials="MK" userId="S::marie.kvasna@mpsv.cz::c36270bd-e6a8-492b-af4e-ef9164c92d66" providerId="AD"/>
  <p188:author id="{A9F8B47C-E910-76C2-6458-D55A03153403}" name="Červenková Ivana Ing., Ph.D. (MPSV)" initials="IČ" userId="S::ivana.cervenkova2@mpsv.cz::b7777452-d5c3-4228-87cb-4820ae449666" providerId="AD"/>
  <p188:author id="{0BA757E0-59B8-332B-DFB6-0284D5706D7A}" name="Hřebíček Robert Jan Mgr. (MPSV)" initials="RH" userId="S::robertjan.hrebicek@mpsv.cz::0c296877-e1e5-4382-83f1-198cdd5dadf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Gavlasová Kateřina Mgr. (MPSV)" initials="GKM(" lastIdx="1" clrIdx="0">
    <p:extLst>
      <p:ext uri="{19B8F6BF-5375-455C-9EA6-DF929625EA0E}">
        <p15:presenceInfo xmlns:p15="http://schemas.microsoft.com/office/powerpoint/2012/main" userId="S::katerina.gavlasova@mpsv.cz::b11024c2-6bc9-46fa-b5a8-7602dde8ac5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808" autoAdjust="0"/>
    <p:restoredTop sz="79217" autoAdjust="0"/>
  </p:normalViewPr>
  <p:slideViewPr>
    <p:cSldViewPr snapToGrid="0">
      <p:cViewPr varScale="1">
        <p:scale>
          <a:sx n="90" d="100"/>
          <a:sy n="90" d="100"/>
        </p:scale>
        <p:origin x="1572" y="66"/>
      </p:cViewPr>
      <p:guideLst/>
    </p:cSldViewPr>
  </p:slideViewPr>
  <p:notesTextViewPr>
    <p:cViewPr>
      <p:scale>
        <a:sx n="1" d="1"/>
        <a:sy n="1" d="1"/>
      </p:scale>
      <p:origin x="0" y="0"/>
    </p:cViewPr>
  </p:notesTextViewPr>
  <p:notesViewPr>
    <p:cSldViewPr snapToGrid="0">
      <p:cViewPr varScale="1">
        <p:scale>
          <a:sx n="65" d="100"/>
          <a:sy n="65" d="100"/>
        </p:scale>
        <p:origin x="3154" y="48"/>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12" Type="http://schemas.openxmlformats.org/officeDocument/2006/relationships/theme" Target="theme/theme1.xml"/><Relationship Id="rId16" Type="http://schemas.openxmlformats.org/officeDocument/2006/relationships/slide" Target="slides/slide14.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113" Type="http://schemas.openxmlformats.org/officeDocument/2006/relationships/tableStyles" Target="tableStyles.xml"/><Relationship Id="rId80" Type="http://schemas.openxmlformats.org/officeDocument/2006/relationships/slide" Target="slides/slide78.xml"/><Relationship Id="rId85" Type="http://schemas.openxmlformats.org/officeDocument/2006/relationships/slide" Target="slides/slide83.xml"/><Relationship Id="rId12" Type="http://schemas.openxmlformats.org/officeDocument/2006/relationships/slide" Target="slides/slide10.xml"/><Relationship Id="rId17" Type="http://schemas.openxmlformats.org/officeDocument/2006/relationships/slide" Target="slides/slide15.xml"/><Relationship Id="rId33" Type="http://schemas.openxmlformats.org/officeDocument/2006/relationships/slide" Target="slides/slide31.xml"/><Relationship Id="rId38" Type="http://schemas.openxmlformats.org/officeDocument/2006/relationships/slide" Target="slides/slide36.xml"/><Relationship Id="rId59" Type="http://schemas.openxmlformats.org/officeDocument/2006/relationships/slide" Target="slides/slide57.xml"/><Relationship Id="rId103" Type="http://schemas.openxmlformats.org/officeDocument/2006/relationships/slide" Target="slides/slide101.xml"/><Relationship Id="rId108" Type="http://schemas.openxmlformats.org/officeDocument/2006/relationships/notesMaster" Target="notesMasters/notesMaster1.xml"/><Relationship Id="rId54" Type="http://schemas.openxmlformats.org/officeDocument/2006/relationships/slide" Target="slides/slide52.xml"/><Relationship Id="rId70" Type="http://schemas.openxmlformats.org/officeDocument/2006/relationships/slide" Target="slides/slide68.xml"/><Relationship Id="rId75" Type="http://schemas.openxmlformats.org/officeDocument/2006/relationships/slide" Target="slides/slide73.xml"/><Relationship Id="rId91" Type="http://schemas.openxmlformats.org/officeDocument/2006/relationships/slide" Target="slides/slide89.xml"/><Relationship Id="rId96" Type="http://schemas.openxmlformats.org/officeDocument/2006/relationships/slide" Target="slides/slide94.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6" Type="http://schemas.openxmlformats.org/officeDocument/2006/relationships/slide" Target="slides/slide104.xml"/><Relationship Id="rId114" Type="http://schemas.microsoft.com/office/2018/10/relationships/authors" Target="author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commentAuthors" Target="commentAuthors.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presProps" Target="presProps.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98" Type="http://schemas.openxmlformats.org/officeDocument/2006/relationships/slide" Target="slides/slide96.xml"/><Relationship Id="rId3" Type="http://schemas.openxmlformats.org/officeDocument/2006/relationships/slide" Target="slides/slide1.xml"/><Relationship Id="rId25" Type="http://schemas.openxmlformats.org/officeDocument/2006/relationships/slide" Target="slides/slide23.xml"/><Relationship Id="rId46" Type="http://schemas.openxmlformats.org/officeDocument/2006/relationships/slide" Target="slides/slide44.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62" Type="http://schemas.openxmlformats.org/officeDocument/2006/relationships/slide" Target="slides/slide60.xml"/><Relationship Id="rId83" Type="http://schemas.openxmlformats.org/officeDocument/2006/relationships/slide" Target="slides/slide81.xml"/><Relationship Id="rId88" Type="http://schemas.openxmlformats.org/officeDocument/2006/relationships/slide" Target="slides/slide86.xml"/><Relationship Id="rId11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F897734-5AF6-42A4-8FDF-1B8F08967E3B}" type="datetimeFigureOut">
              <a:rPr lang="cs-CZ" smtClean="0"/>
              <a:t>01.04.2025</a:t>
            </a:fld>
            <a:endParaRPr lang="cs-CZ"/>
          </a:p>
        </p:txBody>
      </p:sp>
      <p:sp>
        <p:nvSpPr>
          <p:cNvPr id="4" name="Zástupný symbol pro obrázek snímku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8D8E95D4-6B5D-419E-90AF-193EB7595AD9}" type="slidenum">
              <a:rPr lang="cs-CZ" smtClean="0"/>
              <a:t>‹#›</a:t>
            </a:fld>
            <a:endParaRPr lang="cs-CZ"/>
          </a:p>
        </p:txBody>
      </p:sp>
    </p:spTree>
    <p:extLst>
      <p:ext uri="{BB962C8B-B14F-4D97-AF65-F5344CB8AC3E}">
        <p14:creationId xmlns:p14="http://schemas.microsoft.com/office/powerpoint/2010/main" val="21240583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1</a:t>
            </a:fld>
            <a:endParaRPr lang="cs-CZ"/>
          </a:p>
        </p:txBody>
      </p:sp>
    </p:spTree>
    <p:extLst>
      <p:ext uri="{BB962C8B-B14F-4D97-AF65-F5344CB8AC3E}">
        <p14:creationId xmlns:p14="http://schemas.microsoft.com/office/powerpoint/2010/main" val="11160177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10</a:t>
            </a:fld>
            <a:endParaRPr lang="cs-CZ"/>
          </a:p>
        </p:txBody>
      </p:sp>
    </p:spTree>
    <p:extLst>
      <p:ext uri="{BB962C8B-B14F-4D97-AF65-F5344CB8AC3E}">
        <p14:creationId xmlns:p14="http://schemas.microsoft.com/office/powerpoint/2010/main" val="4271546931"/>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100</a:t>
            </a:fld>
            <a:endParaRPr lang="cs-CZ"/>
          </a:p>
        </p:txBody>
      </p:sp>
    </p:spTree>
    <p:extLst>
      <p:ext uri="{BB962C8B-B14F-4D97-AF65-F5344CB8AC3E}">
        <p14:creationId xmlns:p14="http://schemas.microsoft.com/office/powerpoint/2010/main" val="3302081548"/>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101</a:t>
            </a:fld>
            <a:endParaRPr lang="cs-CZ"/>
          </a:p>
        </p:txBody>
      </p:sp>
    </p:spTree>
    <p:extLst>
      <p:ext uri="{BB962C8B-B14F-4D97-AF65-F5344CB8AC3E}">
        <p14:creationId xmlns:p14="http://schemas.microsoft.com/office/powerpoint/2010/main" val="1119726748"/>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102</a:t>
            </a:fld>
            <a:endParaRPr lang="cs-CZ"/>
          </a:p>
        </p:txBody>
      </p:sp>
    </p:spTree>
    <p:extLst>
      <p:ext uri="{BB962C8B-B14F-4D97-AF65-F5344CB8AC3E}">
        <p14:creationId xmlns:p14="http://schemas.microsoft.com/office/powerpoint/2010/main" val="459181913"/>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103</a:t>
            </a:fld>
            <a:endParaRPr lang="cs-CZ"/>
          </a:p>
        </p:txBody>
      </p:sp>
    </p:spTree>
    <p:extLst>
      <p:ext uri="{BB962C8B-B14F-4D97-AF65-F5344CB8AC3E}">
        <p14:creationId xmlns:p14="http://schemas.microsoft.com/office/powerpoint/2010/main" val="3106266086"/>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104</a:t>
            </a:fld>
            <a:endParaRPr lang="cs-CZ"/>
          </a:p>
        </p:txBody>
      </p:sp>
    </p:spTree>
    <p:extLst>
      <p:ext uri="{BB962C8B-B14F-4D97-AF65-F5344CB8AC3E}">
        <p14:creationId xmlns:p14="http://schemas.microsoft.com/office/powerpoint/2010/main" val="3986962790"/>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105</a:t>
            </a:fld>
            <a:endParaRPr lang="cs-CZ"/>
          </a:p>
        </p:txBody>
      </p:sp>
    </p:spTree>
    <p:extLst>
      <p:ext uri="{BB962C8B-B14F-4D97-AF65-F5344CB8AC3E}">
        <p14:creationId xmlns:p14="http://schemas.microsoft.com/office/powerpoint/2010/main" val="14502106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11</a:t>
            </a:fld>
            <a:endParaRPr lang="cs-CZ"/>
          </a:p>
        </p:txBody>
      </p:sp>
    </p:spTree>
    <p:extLst>
      <p:ext uri="{BB962C8B-B14F-4D97-AF65-F5344CB8AC3E}">
        <p14:creationId xmlns:p14="http://schemas.microsoft.com/office/powerpoint/2010/main" val="1462993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12</a:t>
            </a:fld>
            <a:endParaRPr lang="cs-CZ"/>
          </a:p>
        </p:txBody>
      </p:sp>
    </p:spTree>
    <p:extLst>
      <p:ext uri="{BB962C8B-B14F-4D97-AF65-F5344CB8AC3E}">
        <p14:creationId xmlns:p14="http://schemas.microsoft.com/office/powerpoint/2010/main" val="1534808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13</a:t>
            </a:fld>
            <a:endParaRPr lang="cs-CZ"/>
          </a:p>
        </p:txBody>
      </p:sp>
    </p:spTree>
    <p:extLst>
      <p:ext uri="{BB962C8B-B14F-4D97-AF65-F5344CB8AC3E}">
        <p14:creationId xmlns:p14="http://schemas.microsoft.com/office/powerpoint/2010/main" val="14089403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14</a:t>
            </a:fld>
            <a:endParaRPr lang="cs-CZ"/>
          </a:p>
        </p:txBody>
      </p:sp>
    </p:spTree>
    <p:extLst>
      <p:ext uri="{BB962C8B-B14F-4D97-AF65-F5344CB8AC3E}">
        <p14:creationId xmlns:p14="http://schemas.microsoft.com/office/powerpoint/2010/main" val="7650663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15</a:t>
            </a:fld>
            <a:endParaRPr lang="cs-CZ"/>
          </a:p>
        </p:txBody>
      </p:sp>
    </p:spTree>
    <p:extLst>
      <p:ext uri="{BB962C8B-B14F-4D97-AF65-F5344CB8AC3E}">
        <p14:creationId xmlns:p14="http://schemas.microsoft.com/office/powerpoint/2010/main" val="26288759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16</a:t>
            </a:fld>
            <a:endParaRPr lang="cs-CZ"/>
          </a:p>
        </p:txBody>
      </p:sp>
    </p:spTree>
    <p:extLst>
      <p:ext uri="{BB962C8B-B14F-4D97-AF65-F5344CB8AC3E}">
        <p14:creationId xmlns:p14="http://schemas.microsoft.com/office/powerpoint/2010/main" val="12735894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17</a:t>
            </a:fld>
            <a:endParaRPr lang="cs-CZ"/>
          </a:p>
        </p:txBody>
      </p:sp>
    </p:spTree>
    <p:extLst>
      <p:ext uri="{BB962C8B-B14F-4D97-AF65-F5344CB8AC3E}">
        <p14:creationId xmlns:p14="http://schemas.microsoft.com/office/powerpoint/2010/main" val="12099061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18</a:t>
            </a:fld>
            <a:endParaRPr lang="cs-CZ"/>
          </a:p>
        </p:txBody>
      </p:sp>
    </p:spTree>
    <p:extLst>
      <p:ext uri="{BB962C8B-B14F-4D97-AF65-F5344CB8AC3E}">
        <p14:creationId xmlns:p14="http://schemas.microsoft.com/office/powerpoint/2010/main" val="14746503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19</a:t>
            </a:fld>
            <a:endParaRPr lang="cs-CZ"/>
          </a:p>
        </p:txBody>
      </p:sp>
    </p:spTree>
    <p:extLst>
      <p:ext uri="{BB962C8B-B14F-4D97-AF65-F5344CB8AC3E}">
        <p14:creationId xmlns:p14="http://schemas.microsoft.com/office/powerpoint/2010/main" val="622313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Jen pro představu, že máme i jiné výzvy než pro veřejný sektor</a:t>
            </a:r>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2</a:t>
            </a:fld>
            <a:endParaRPr lang="cs-CZ"/>
          </a:p>
        </p:txBody>
      </p:sp>
    </p:spTree>
    <p:extLst>
      <p:ext uri="{BB962C8B-B14F-4D97-AF65-F5344CB8AC3E}">
        <p14:creationId xmlns:p14="http://schemas.microsoft.com/office/powerpoint/2010/main" val="11492250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20</a:t>
            </a:fld>
            <a:endParaRPr lang="cs-CZ"/>
          </a:p>
        </p:txBody>
      </p:sp>
    </p:spTree>
    <p:extLst>
      <p:ext uri="{BB962C8B-B14F-4D97-AF65-F5344CB8AC3E}">
        <p14:creationId xmlns:p14="http://schemas.microsoft.com/office/powerpoint/2010/main" val="37394649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21</a:t>
            </a:fld>
            <a:endParaRPr lang="cs-CZ"/>
          </a:p>
        </p:txBody>
      </p:sp>
    </p:spTree>
    <p:extLst>
      <p:ext uri="{BB962C8B-B14F-4D97-AF65-F5344CB8AC3E}">
        <p14:creationId xmlns:p14="http://schemas.microsoft.com/office/powerpoint/2010/main" val="14946822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22</a:t>
            </a:fld>
            <a:endParaRPr lang="cs-CZ"/>
          </a:p>
        </p:txBody>
      </p:sp>
    </p:spTree>
    <p:extLst>
      <p:ext uri="{BB962C8B-B14F-4D97-AF65-F5344CB8AC3E}">
        <p14:creationId xmlns:p14="http://schemas.microsoft.com/office/powerpoint/2010/main" val="101079317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23</a:t>
            </a:fld>
            <a:endParaRPr lang="cs-CZ"/>
          </a:p>
        </p:txBody>
      </p:sp>
    </p:spTree>
    <p:extLst>
      <p:ext uri="{BB962C8B-B14F-4D97-AF65-F5344CB8AC3E}">
        <p14:creationId xmlns:p14="http://schemas.microsoft.com/office/powerpoint/2010/main" val="20211648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24</a:t>
            </a:fld>
            <a:endParaRPr lang="cs-CZ"/>
          </a:p>
        </p:txBody>
      </p:sp>
    </p:spTree>
    <p:extLst>
      <p:ext uri="{BB962C8B-B14F-4D97-AF65-F5344CB8AC3E}">
        <p14:creationId xmlns:p14="http://schemas.microsoft.com/office/powerpoint/2010/main" val="14547905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25</a:t>
            </a:fld>
            <a:endParaRPr lang="cs-CZ"/>
          </a:p>
        </p:txBody>
      </p:sp>
    </p:spTree>
    <p:extLst>
      <p:ext uri="{BB962C8B-B14F-4D97-AF65-F5344CB8AC3E}">
        <p14:creationId xmlns:p14="http://schemas.microsoft.com/office/powerpoint/2010/main" val="18689053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26</a:t>
            </a:fld>
            <a:endParaRPr lang="cs-CZ"/>
          </a:p>
        </p:txBody>
      </p:sp>
    </p:spTree>
    <p:extLst>
      <p:ext uri="{BB962C8B-B14F-4D97-AF65-F5344CB8AC3E}">
        <p14:creationId xmlns:p14="http://schemas.microsoft.com/office/powerpoint/2010/main" val="8240966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27</a:t>
            </a:fld>
            <a:endParaRPr lang="cs-CZ"/>
          </a:p>
        </p:txBody>
      </p:sp>
    </p:spTree>
    <p:extLst>
      <p:ext uri="{BB962C8B-B14F-4D97-AF65-F5344CB8AC3E}">
        <p14:creationId xmlns:p14="http://schemas.microsoft.com/office/powerpoint/2010/main" val="74349508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28</a:t>
            </a:fld>
            <a:endParaRPr lang="cs-CZ"/>
          </a:p>
        </p:txBody>
      </p:sp>
    </p:spTree>
    <p:extLst>
      <p:ext uri="{BB962C8B-B14F-4D97-AF65-F5344CB8AC3E}">
        <p14:creationId xmlns:p14="http://schemas.microsoft.com/office/powerpoint/2010/main" val="92337070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29</a:t>
            </a:fld>
            <a:endParaRPr lang="cs-CZ"/>
          </a:p>
        </p:txBody>
      </p:sp>
    </p:spTree>
    <p:extLst>
      <p:ext uri="{BB962C8B-B14F-4D97-AF65-F5344CB8AC3E}">
        <p14:creationId xmlns:p14="http://schemas.microsoft.com/office/powerpoint/2010/main" val="1487549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3</a:t>
            </a:fld>
            <a:endParaRPr lang="cs-CZ"/>
          </a:p>
        </p:txBody>
      </p:sp>
    </p:spTree>
    <p:extLst>
      <p:ext uri="{BB962C8B-B14F-4D97-AF65-F5344CB8AC3E}">
        <p14:creationId xmlns:p14="http://schemas.microsoft.com/office/powerpoint/2010/main" val="345422496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30</a:t>
            </a:fld>
            <a:endParaRPr lang="cs-CZ"/>
          </a:p>
        </p:txBody>
      </p:sp>
    </p:spTree>
    <p:extLst>
      <p:ext uri="{BB962C8B-B14F-4D97-AF65-F5344CB8AC3E}">
        <p14:creationId xmlns:p14="http://schemas.microsoft.com/office/powerpoint/2010/main" val="11173224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31</a:t>
            </a:fld>
            <a:endParaRPr lang="cs-CZ"/>
          </a:p>
        </p:txBody>
      </p:sp>
    </p:spTree>
    <p:extLst>
      <p:ext uri="{BB962C8B-B14F-4D97-AF65-F5344CB8AC3E}">
        <p14:creationId xmlns:p14="http://schemas.microsoft.com/office/powerpoint/2010/main" val="343377898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32</a:t>
            </a:fld>
            <a:endParaRPr lang="cs-CZ"/>
          </a:p>
        </p:txBody>
      </p:sp>
    </p:spTree>
    <p:extLst>
      <p:ext uri="{BB962C8B-B14F-4D97-AF65-F5344CB8AC3E}">
        <p14:creationId xmlns:p14="http://schemas.microsoft.com/office/powerpoint/2010/main" val="304149194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33</a:t>
            </a:fld>
            <a:endParaRPr lang="cs-CZ"/>
          </a:p>
        </p:txBody>
      </p:sp>
    </p:spTree>
    <p:extLst>
      <p:ext uri="{BB962C8B-B14F-4D97-AF65-F5344CB8AC3E}">
        <p14:creationId xmlns:p14="http://schemas.microsoft.com/office/powerpoint/2010/main" val="241391826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34</a:t>
            </a:fld>
            <a:endParaRPr lang="cs-CZ"/>
          </a:p>
        </p:txBody>
      </p:sp>
    </p:spTree>
    <p:extLst>
      <p:ext uri="{BB962C8B-B14F-4D97-AF65-F5344CB8AC3E}">
        <p14:creationId xmlns:p14="http://schemas.microsoft.com/office/powerpoint/2010/main" val="112594731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35</a:t>
            </a:fld>
            <a:endParaRPr lang="cs-CZ"/>
          </a:p>
        </p:txBody>
      </p:sp>
    </p:spTree>
    <p:extLst>
      <p:ext uri="{BB962C8B-B14F-4D97-AF65-F5344CB8AC3E}">
        <p14:creationId xmlns:p14="http://schemas.microsoft.com/office/powerpoint/2010/main" val="131272218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36</a:t>
            </a:fld>
            <a:endParaRPr lang="cs-CZ"/>
          </a:p>
        </p:txBody>
      </p:sp>
    </p:spTree>
    <p:extLst>
      <p:ext uri="{BB962C8B-B14F-4D97-AF65-F5344CB8AC3E}">
        <p14:creationId xmlns:p14="http://schemas.microsoft.com/office/powerpoint/2010/main" val="195675804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37</a:t>
            </a:fld>
            <a:endParaRPr lang="cs-CZ"/>
          </a:p>
        </p:txBody>
      </p:sp>
    </p:spTree>
    <p:extLst>
      <p:ext uri="{BB962C8B-B14F-4D97-AF65-F5344CB8AC3E}">
        <p14:creationId xmlns:p14="http://schemas.microsoft.com/office/powerpoint/2010/main" val="296385170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38</a:t>
            </a:fld>
            <a:endParaRPr lang="cs-CZ"/>
          </a:p>
        </p:txBody>
      </p:sp>
    </p:spTree>
    <p:extLst>
      <p:ext uri="{BB962C8B-B14F-4D97-AF65-F5344CB8AC3E}">
        <p14:creationId xmlns:p14="http://schemas.microsoft.com/office/powerpoint/2010/main" val="99697757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39</a:t>
            </a:fld>
            <a:endParaRPr lang="cs-CZ"/>
          </a:p>
        </p:txBody>
      </p:sp>
    </p:spTree>
    <p:extLst>
      <p:ext uri="{BB962C8B-B14F-4D97-AF65-F5344CB8AC3E}">
        <p14:creationId xmlns:p14="http://schemas.microsoft.com/office/powerpoint/2010/main" val="31564914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4</a:t>
            </a:fld>
            <a:endParaRPr lang="cs-CZ"/>
          </a:p>
        </p:txBody>
      </p:sp>
    </p:spTree>
    <p:extLst>
      <p:ext uri="{BB962C8B-B14F-4D97-AF65-F5344CB8AC3E}">
        <p14:creationId xmlns:p14="http://schemas.microsoft.com/office/powerpoint/2010/main" val="367697412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40</a:t>
            </a:fld>
            <a:endParaRPr lang="cs-CZ"/>
          </a:p>
        </p:txBody>
      </p:sp>
    </p:spTree>
    <p:extLst>
      <p:ext uri="{BB962C8B-B14F-4D97-AF65-F5344CB8AC3E}">
        <p14:creationId xmlns:p14="http://schemas.microsoft.com/office/powerpoint/2010/main" val="108126639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41</a:t>
            </a:fld>
            <a:endParaRPr lang="cs-CZ"/>
          </a:p>
        </p:txBody>
      </p:sp>
    </p:spTree>
    <p:extLst>
      <p:ext uri="{BB962C8B-B14F-4D97-AF65-F5344CB8AC3E}">
        <p14:creationId xmlns:p14="http://schemas.microsoft.com/office/powerpoint/2010/main" val="370854743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r>
              <a:rPr lang="cs-CZ" b="1" i="0" dirty="0">
                <a:solidFill>
                  <a:srgbClr val="FF8400"/>
                </a:solidFill>
                <a:effectLst/>
                <a:latin typeface="Arial" panose="020B0604020202020204" pitchFamily="34" charset="0"/>
              </a:rPr>
              <a:t>§ 14l</a:t>
            </a:r>
          </a:p>
          <a:p>
            <a:pPr algn="just"/>
            <a:r>
              <a:rPr lang="cs-CZ" b="0" i="0" dirty="0">
                <a:solidFill>
                  <a:srgbClr val="000000"/>
                </a:solidFill>
                <a:effectLst/>
                <a:latin typeface="Arial" panose="020B0604020202020204" pitchFamily="34" charset="0"/>
              </a:rPr>
              <a:t>Zemřel-li žadatel o dotaci nebo zanikl-li žadatel o dotaci přede dnem vydání rozhodnutí o poskytnutí dotace nebo návratné finanční výpomoci, poskytovatel řízení zastaví, není-li ve výzvě podle § 14j stanoveno jinak.</a:t>
            </a:r>
          </a:p>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42</a:t>
            </a:fld>
            <a:endParaRPr lang="cs-CZ"/>
          </a:p>
        </p:txBody>
      </p:sp>
    </p:spTree>
    <p:extLst>
      <p:ext uri="{BB962C8B-B14F-4D97-AF65-F5344CB8AC3E}">
        <p14:creationId xmlns:p14="http://schemas.microsoft.com/office/powerpoint/2010/main" val="390512858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43</a:t>
            </a:fld>
            <a:endParaRPr lang="cs-CZ"/>
          </a:p>
        </p:txBody>
      </p:sp>
    </p:spTree>
    <p:extLst>
      <p:ext uri="{BB962C8B-B14F-4D97-AF65-F5344CB8AC3E}">
        <p14:creationId xmlns:p14="http://schemas.microsoft.com/office/powerpoint/2010/main" val="27398753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44</a:t>
            </a:fld>
            <a:endParaRPr lang="cs-CZ"/>
          </a:p>
        </p:txBody>
      </p:sp>
    </p:spTree>
    <p:extLst>
      <p:ext uri="{BB962C8B-B14F-4D97-AF65-F5344CB8AC3E}">
        <p14:creationId xmlns:p14="http://schemas.microsoft.com/office/powerpoint/2010/main" val="41411307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45</a:t>
            </a:fld>
            <a:endParaRPr lang="cs-CZ"/>
          </a:p>
        </p:txBody>
      </p:sp>
    </p:spTree>
    <p:extLst>
      <p:ext uri="{BB962C8B-B14F-4D97-AF65-F5344CB8AC3E}">
        <p14:creationId xmlns:p14="http://schemas.microsoft.com/office/powerpoint/2010/main" val="153084907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46</a:t>
            </a:fld>
            <a:endParaRPr lang="cs-CZ"/>
          </a:p>
        </p:txBody>
      </p:sp>
    </p:spTree>
    <p:extLst>
      <p:ext uri="{BB962C8B-B14F-4D97-AF65-F5344CB8AC3E}">
        <p14:creationId xmlns:p14="http://schemas.microsoft.com/office/powerpoint/2010/main" val="268628262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47</a:t>
            </a:fld>
            <a:endParaRPr lang="cs-CZ"/>
          </a:p>
        </p:txBody>
      </p:sp>
    </p:spTree>
    <p:extLst>
      <p:ext uri="{BB962C8B-B14F-4D97-AF65-F5344CB8AC3E}">
        <p14:creationId xmlns:p14="http://schemas.microsoft.com/office/powerpoint/2010/main" val="37799823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48</a:t>
            </a:fld>
            <a:endParaRPr lang="cs-CZ"/>
          </a:p>
        </p:txBody>
      </p:sp>
    </p:spTree>
    <p:extLst>
      <p:ext uri="{BB962C8B-B14F-4D97-AF65-F5344CB8AC3E}">
        <p14:creationId xmlns:p14="http://schemas.microsoft.com/office/powerpoint/2010/main" val="112769548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49</a:t>
            </a:fld>
            <a:endParaRPr lang="cs-CZ"/>
          </a:p>
        </p:txBody>
      </p:sp>
    </p:spTree>
    <p:extLst>
      <p:ext uri="{BB962C8B-B14F-4D97-AF65-F5344CB8AC3E}">
        <p14:creationId xmlns:p14="http://schemas.microsoft.com/office/powerpoint/2010/main" val="2618434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5</a:t>
            </a:fld>
            <a:endParaRPr lang="cs-CZ"/>
          </a:p>
        </p:txBody>
      </p:sp>
    </p:spTree>
    <p:extLst>
      <p:ext uri="{BB962C8B-B14F-4D97-AF65-F5344CB8AC3E}">
        <p14:creationId xmlns:p14="http://schemas.microsoft.com/office/powerpoint/2010/main" val="238543882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50</a:t>
            </a:fld>
            <a:endParaRPr lang="cs-CZ"/>
          </a:p>
        </p:txBody>
      </p:sp>
    </p:spTree>
    <p:extLst>
      <p:ext uri="{BB962C8B-B14F-4D97-AF65-F5344CB8AC3E}">
        <p14:creationId xmlns:p14="http://schemas.microsoft.com/office/powerpoint/2010/main" val="250140663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51</a:t>
            </a:fld>
            <a:endParaRPr lang="cs-CZ"/>
          </a:p>
        </p:txBody>
      </p:sp>
    </p:spTree>
    <p:extLst>
      <p:ext uri="{BB962C8B-B14F-4D97-AF65-F5344CB8AC3E}">
        <p14:creationId xmlns:p14="http://schemas.microsoft.com/office/powerpoint/2010/main" val="37394943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52</a:t>
            </a:fld>
            <a:endParaRPr lang="cs-CZ"/>
          </a:p>
        </p:txBody>
      </p:sp>
    </p:spTree>
    <p:extLst>
      <p:ext uri="{BB962C8B-B14F-4D97-AF65-F5344CB8AC3E}">
        <p14:creationId xmlns:p14="http://schemas.microsoft.com/office/powerpoint/2010/main" val="286466667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53</a:t>
            </a:fld>
            <a:endParaRPr lang="cs-CZ"/>
          </a:p>
        </p:txBody>
      </p:sp>
    </p:spTree>
    <p:extLst>
      <p:ext uri="{BB962C8B-B14F-4D97-AF65-F5344CB8AC3E}">
        <p14:creationId xmlns:p14="http://schemas.microsoft.com/office/powerpoint/2010/main" val="43450510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54</a:t>
            </a:fld>
            <a:endParaRPr lang="cs-CZ"/>
          </a:p>
        </p:txBody>
      </p:sp>
    </p:spTree>
    <p:extLst>
      <p:ext uri="{BB962C8B-B14F-4D97-AF65-F5344CB8AC3E}">
        <p14:creationId xmlns:p14="http://schemas.microsoft.com/office/powerpoint/2010/main" val="305753289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55</a:t>
            </a:fld>
            <a:endParaRPr lang="cs-CZ"/>
          </a:p>
        </p:txBody>
      </p:sp>
    </p:spTree>
    <p:extLst>
      <p:ext uri="{BB962C8B-B14F-4D97-AF65-F5344CB8AC3E}">
        <p14:creationId xmlns:p14="http://schemas.microsoft.com/office/powerpoint/2010/main" val="234941521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200" b="0" i="0" u="none" strike="noStrike" baseline="0" dirty="0">
                <a:solidFill>
                  <a:srgbClr val="000000"/>
                </a:solidFill>
                <a:highlight>
                  <a:srgbClr val="FFFF00"/>
                </a:highlight>
                <a:latin typeface="Calibri" panose="020F0502020204030204" pitchFamily="34" charset="0"/>
              </a:rPr>
              <a:t>OP, kap. 15 (str.64)</a:t>
            </a:r>
          </a:p>
          <a:p>
            <a:pPr marL="0" marR="0" lvl="0" indent="0" algn="l" defTabSz="914400" rtl="0" eaLnBrk="1" fontAlgn="auto" latinLnBrk="0" hangingPunct="1">
              <a:lnSpc>
                <a:spcPct val="100000"/>
              </a:lnSpc>
              <a:spcBef>
                <a:spcPts val="0"/>
              </a:spcBef>
              <a:spcAft>
                <a:spcPts val="0"/>
              </a:spcAft>
              <a:buClrTx/>
              <a:buSzTx/>
              <a:buFontTx/>
              <a:buNone/>
              <a:tabLst/>
              <a:defRPr/>
            </a:pPr>
            <a:endParaRPr lang="cs-CZ" sz="1200" b="0" i="0" u="none" strike="noStrike" baseline="0" dirty="0">
              <a:solidFill>
                <a:srgbClr val="000000"/>
              </a:solidFill>
              <a:highlight>
                <a:srgbClr val="FFFF00"/>
              </a:highligh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cs-CZ" sz="1200" b="0" i="0" u="none" strike="noStrike" baseline="0" dirty="0">
                <a:solidFill>
                  <a:srgbClr val="000000"/>
                </a:solidFill>
                <a:highlight>
                  <a:srgbClr val="FFFF00"/>
                </a:highlight>
                <a:latin typeface="Calibri" panose="020F0502020204030204" pitchFamily="34" charset="0"/>
              </a:rPr>
              <a:t>Jestli upozorňovat - nelze </a:t>
            </a:r>
            <a:r>
              <a:rPr lang="cs-CZ" sz="1200" b="1" i="0" u="none" strike="noStrike" baseline="0" dirty="0">
                <a:solidFill>
                  <a:srgbClr val="000000"/>
                </a:solidFill>
                <a:highlight>
                  <a:srgbClr val="FFFF00"/>
                </a:highlight>
                <a:latin typeface="Calibri" panose="020F0502020204030204" pitchFamily="34" charset="0"/>
              </a:rPr>
              <a:t>odebírat aktivity </a:t>
            </a:r>
            <a:r>
              <a:rPr lang="cs-CZ" sz="1200" b="0" i="0" u="none" strike="noStrike" baseline="0" dirty="0">
                <a:solidFill>
                  <a:srgbClr val="000000"/>
                </a:solidFill>
                <a:highlight>
                  <a:srgbClr val="FFFF00"/>
                </a:highlight>
                <a:latin typeface="Calibri" panose="020F0502020204030204" pitchFamily="34" charset="0"/>
              </a:rPr>
              <a:t>vztahující se ke způsobilým výdajům nebo přispívající k plnění indikátorů či kritérií věcného hodnocení, </a:t>
            </a:r>
            <a:r>
              <a:rPr lang="cs-CZ" sz="1200" b="1" i="0" u="none" strike="noStrike" baseline="0" dirty="0">
                <a:solidFill>
                  <a:srgbClr val="000000"/>
                </a:solidFill>
                <a:highlight>
                  <a:srgbClr val="FFFF00"/>
                </a:highlight>
                <a:latin typeface="Calibri" panose="020F0502020204030204" pitchFamily="34" charset="0"/>
              </a:rPr>
              <a:t>pokud by jejich odebrání mělo vliv na výběr projektu  </a:t>
            </a:r>
          </a:p>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56</a:t>
            </a:fld>
            <a:endParaRPr lang="cs-CZ"/>
          </a:p>
        </p:txBody>
      </p:sp>
    </p:spTree>
    <p:extLst>
      <p:ext uri="{BB962C8B-B14F-4D97-AF65-F5344CB8AC3E}">
        <p14:creationId xmlns:p14="http://schemas.microsoft.com/office/powerpoint/2010/main" val="158807618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57</a:t>
            </a:fld>
            <a:endParaRPr lang="cs-CZ"/>
          </a:p>
        </p:txBody>
      </p:sp>
    </p:spTree>
    <p:extLst>
      <p:ext uri="{BB962C8B-B14F-4D97-AF65-F5344CB8AC3E}">
        <p14:creationId xmlns:p14="http://schemas.microsoft.com/office/powerpoint/2010/main" val="335789121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58</a:t>
            </a:fld>
            <a:endParaRPr lang="cs-CZ"/>
          </a:p>
        </p:txBody>
      </p:sp>
    </p:spTree>
    <p:extLst>
      <p:ext uri="{BB962C8B-B14F-4D97-AF65-F5344CB8AC3E}">
        <p14:creationId xmlns:p14="http://schemas.microsoft.com/office/powerpoint/2010/main" val="48300006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59</a:t>
            </a:fld>
            <a:endParaRPr lang="cs-CZ"/>
          </a:p>
        </p:txBody>
      </p:sp>
    </p:spTree>
    <p:extLst>
      <p:ext uri="{BB962C8B-B14F-4D97-AF65-F5344CB8AC3E}">
        <p14:creationId xmlns:p14="http://schemas.microsoft.com/office/powerpoint/2010/main" val="39645669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6</a:t>
            </a:fld>
            <a:endParaRPr lang="cs-CZ"/>
          </a:p>
        </p:txBody>
      </p:sp>
    </p:spTree>
    <p:extLst>
      <p:ext uri="{BB962C8B-B14F-4D97-AF65-F5344CB8AC3E}">
        <p14:creationId xmlns:p14="http://schemas.microsoft.com/office/powerpoint/2010/main" val="297774735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60</a:t>
            </a:fld>
            <a:endParaRPr lang="cs-CZ"/>
          </a:p>
        </p:txBody>
      </p:sp>
    </p:spTree>
    <p:extLst>
      <p:ext uri="{BB962C8B-B14F-4D97-AF65-F5344CB8AC3E}">
        <p14:creationId xmlns:p14="http://schemas.microsoft.com/office/powerpoint/2010/main" val="82014961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61</a:t>
            </a:fld>
            <a:endParaRPr lang="cs-CZ"/>
          </a:p>
        </p:txBody>
      </p:sp>
    </p:spTree>
    <p:extLst>
      <p:ext uri="{BB962C8B-B14F-4D97-AF65-F5344CB8AC3E}">
        <p14:creationId xmlns:p14="http://schemas.microsoft.com/office/powerpoint/2010/main" val="123903087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62</a:t>
            </a:fld>
            <a:endParaRPr lang="cs-CZ"/>
          </a:p>
        </p:txBody>
      </p:sp>
    </p:spTree>
    <p:extLst>
      <p:ext uri="{BB962C8B-B14F-4D97-AF65-F5344CB8AC3E}">
        <p14:creationId xmlns:p14="http://schemas.microsoft.com/office/powerpoint/2010/main" val="354095478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63</a:t>
            </a:fld>
            <a:endParaRPr lang="cs-CZ"/>
          </a:p>
        </p:txBody>
      </p:sp>
    </p:spTree>
    <p:extLst>
      <p:ext uri="{BB962C8B-B14F-4D97-AF65-F5344CB8AC3E}">
        <p14:creationId xmlns:p14="http://schemas.microsoft.com/office/powerpoint/2010/main" val="294663639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64</a:t>
            </a:fld>
            <a:endParaRPr lang="cs-CZ"/>
          </a:p>
        </p:txBody>
      </p:sp>
    </p:spTree>
    <p:extLst>
      <p:ext uri="{BB962C8B-B14F-4D97-AF65-F5344CB8AC3E}">
        <p14:creationId xmlns:p14="http://schemas.microsoft.com/office/powerpoint/2010/main" val="3103912444"/>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65</a:t>
            </a:fld>
            <a:endParaRPr lang="cs-CZ"/>
          </a:p>
        </p:txBody>
      </p:sp>
    </p:spTree>
    <p:extLst>
      <p:ext uri="{BB962C8B-B14F-4D97-AF65-F5344CB8AC3E}">
        <p14:creationId xmlns:p14="http://schemas.microsoft.com/office/powerpoint/2010/main" val="3907829500"/>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66</a:t>
            </a:fld>
            <a:endParaRPr lang="cs-CZ"/>
          </a:p>
        </p:txBody>
      </p:sp>
    </p:spTree>
    <p:extLst>
      <p:ext uri="{BB962C8B-B14F-4D97-AF65-F5344CB8AC3E}">
        <p14:creationId xmlns:p14="http://schemas.microsoft.com/office/powerpoint/2010/main" val="3345669335"/>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67</a:t>
            </a:fld>
            <a:endParaRPr lang="cs-CZ"/>
          </a:p>
        </p:txBody>
      </p:sp>
    </p:spTree>
    <p:extLst>
      <p:ext uri="{BB962C8B-B14F-4D97-AF65-F5344CB8AC3E}">
        <p14:creationId xmlns:p14="http://schemas.microsoft.com/office/powerpoint/2010/main" val="3730808043"/>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68</a:t>
            </a:fld>
            <a:endParaRPr lang="cs-CZ"/>
          </a:p>
        </p:txBody>
      </p:sp>
    </p:spTree>
    <p:extLst>
      <p:ext uri="{BB962C8B-B14F-4D97-AF65-F5344CB8AC3E}">
        <p14:creationId xmlns:p14="http://schemas.microsoft.com/office/powerpoint/2010/main" val="302924042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69</a:t>
            </a:fld>
            <a:endParaRPr lang="cs-CZ"/>
          </a:p>
        </p:txBody>
      </p:sp>
    </p:spTree>
    <p:extLst>
      <p:ext uri="{BB962C8B-B14F-4D97-AF65-F5344CB8AC3E}">
        <p14:creationId xmlns:p14="http://schemas.microsoft.com/office/powerpoint/2010/main" val="1210803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7</a:t>
            </a:fld>
            <a:endParaRPr lang="cs-CZ"/>
          </a:p>
        </p:txBody>
      </p:sp>
    </p:spTree>
    <p:extLst>
      <p:ext uri="{BB962C8B-B14F-4D97-AF65-F5344CB8AC3E}">
        <p14:creationId xmlns:p14="http://schemas.microsoft.com/office/powerpoint/2010/main" val="1588690665"/>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70</a:t>
            </a:fld>
            <a:endParaRPr lang="cs-CZ"/>
          </a:p>
        </p:txBody>
      </p:sp>
    </p:spTree>
    <p:extLst>
      <p:ext uri="{BB962C8B-B14F-4D97-AF65-F5344CB8AC3E}">
        <p14:creationId xmlns:p14="http://schemas.microsoft.com/office/powerpoint/2010/main" val="684990423"/>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71</a:t>
            </a:fld>
            <a:endParaRPr lang="cs-CZ"/>
          </a:p>
        </p:txBody>
      </p:sp>
    </p:spTree>
    <p:extLst>
      <p:ext uri="{BB962C8B-B14F-4D97-AF65-F5344CB8AC3E}">
        <p14:creationId xmlns:p14="http://schemas.microsoft.com/office/powerpoint/2010/main" val="2408153492"/>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72</a:t>
            </a:fld>
            <a:endParaRPr lang="cs-CZ"/>
          </a:p>
        </p:txBody>
      </p:sp>
    </p:spTree>
    <p:extLst>
      <p:ext uri="{BB962C8B-B14F-4D97-AF65-F5344CB8AC3E}">
        <p14:creationId xmlns:p14="http://schemas.microsoft.com/office/powerpoint/2010/main" val="3304080245"/>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73</a:t>
            </a:fld>
            <a:endParaRPr lang="cs-CZ"/>
          </a:p>
        </p:txBody>
      </p:sp>
    </p:spTree>
    <p:extLst>
      <p:ext uri="{BB962C8B-B14F-4D97-AF65-F5344CB8AC3E}">
        <p14:creationId xmlns:p14="http://schemas.microsoft.com/office/powerpoint/2010/main" val="407488563"/>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74</a:t>
            </a:fld>
            <a:endParaRPr lang="cs-CZ"/>
          </a:p>
        </p:txBody>
      </p:sp>
    </p:spTree>
    <p:extLst>
      <p:ext uri="{BB962C8B-B14F-4D97-AF65-F5344CB8AC3E}">
        <p14:creationId xmlns:p14="http://schemas.microsoft.com/office/powerpoint/2010/main" val="2484420199"/>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75</a:t>
            </a:fld>
            <a:endParaRPr lang="cs-CZ"/>
          </a:p>
        </p:txBody>
      </p:sp>
    </p:spTree>
    <p:extLst>
      <p:ext uri="{BB962C8B-B14F-4D97-AF65-F5344CB8AC3E}">
        <p14:creationId xmlns:p14="http://schemas.microsoft.com/office/powerpoint/2010/main" val="3902140027"/>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76</a:t>
            </a:fld>
            <a:endParaRPr lang="cs-CZ"/>
          </a:p>
        </p:txBody>
      </p:sp>
    </p:spTree>
    <p:extLst>
      <p:ext uri="{BB962C8B-B14F-4D97-AF65-F5344CB8AC3E}">
        <p14:creationId xmlns:p14="http://schemas.microsoft.com/office/powerpoint/2010/main" val="1239220498"/>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77</a:t>
            </a:fld>
            <a:endParaRPr lang="cs-CZ"/>
          </a:p>
        </p:txBody>
      </p:sp>
    </p:spTree>
    <p:extLst>
      <p:ext uri="{BB962C8B-B14F-4D97-AF65-F5344CB8AC3E}">
        <p14:creationId xmlns:p14="http://schemas.microsoft.com/office/powerpoint/2010/main" val="474477168"/>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78</a:t>
            </a:fld>
            <a:endParaRPr lang="cs-CZ"/>
          </a:p>
        </p:txBody>
      </p:sp>
    </p:spTree>
    <p:extLst>
      <p:ext uri="{BB962C8B-B14F-4D97-AF65-F5344CB8AC3E}">
        <p14:creationId xmlns:p14="http://schemas.microsoft.com/office/powerpoint/2010/main" val="1795399222"/>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79</a:t>
            </a:fld>
            <a:endParaRPr lang="cs-CZ"/>
          </a:p>
        </p:txBody>
      </p:sp>
    </p:spTree>
    <p:extLst>
      <p:ext uri="{BB962C8B-B14F-4D97-AF65-F5344CB8AC3E}">
        <p14:creationId xmlns:p14="http://schemas.microsoft.com/office/powerpoint/2010/main" val="28962314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8</a:t>
            </a:fld>
            <a:endParaRPr lang="cs-CZ"/>
          </a:p>
        </p:txBody>
      </p:sp>
    </p:spTree>
    <p:extLst>
      <p:ext uri="{BB962C8B-B14F-4D97-AF65-F5344CB8AC3E}">
        <p14:creationId xmlns:p14="http://schemas.microsoft.com/office/powerpoint/2010/main" val="2437548617"/>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80</a:t>
            </a:fld>
            <a:endParaRPr lang="cs-CZ"/>
          </a:p>
        </p:txBody>
      </p:sp>
    </p:spTree>
    <p:extLst>
      <p:ext uri="{BB962C8B-B14F-4D97-AF65-F5344CB8AC3E}">
        <p14:creationId xmlns:p14="http://schemas.microsoft.com/office/powerpoint/2010/main" val="2369628184"/>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81</a:t>
            </a:fld>
            <a:endParaRPr lang="cs-CZ"/>
          </a:p>
        </p:txBody>
      </p:sp>
    </p:spTree>
    <p:extLst>
      <p:ext uri="{BB962C8B-B14F-4D97-AF65-F5344CB8AC3E}">
        <p14:creationId xmlns:p14="http://schemas.microsoft.com/office/powerpoint/2010/main" val="2592627663"/>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82</a:t>
            </a:fld>
            <a:endParaRPr lang="cs-CZ"/>
          </a:p>
        </p:txBody>
      </p:sp>
    </p:spTree>
    <p:extLst>
      <p:ext uri="{BB962C8B-B14F-4D97-AF65-F5344CB8AC3E}">
        <p14:creationId xmlns:p14="http://schemas.microsoft.com/office/powerpoint/2010/main" val="3690405767"/>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83</a:t>
            </a:fld>
            <a:endParaRPr lang="cs-CZ"/>
          </a:p>
        </p:txBody>
      </p:sp>
    </p:spTree>
    <p:extLst>
      <p:ext uri="{BB962C8B-B14F-4D97-AF65-F5344CB8AC3E}">
        <p14:creationId xmlns:p14="http://schemas.microsoft.com/office/powerpoint/2010/main" val="4000126190"/>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84</a:t>
            </a:fld>
            <a:endParaRPr lang="cs-CZ"/>
          </a:p>
        </p:txBody>
      </p:sp>
    </p:spTree>
    <p:extLst>
      <p:ext uri="{BB962C8B-B14F-4D97-AF65-F5344CB8AC3E}">
        <p14:creationId xmlns:p14="http://schemas.microsoft.com/office/powerpoint/2010/main" val="2918277362"/>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85</a:t>
            </a:fld>
            <a:endParaRPr lang="cs-CZ"/>
          </a:p>
        </p:txBody>
      </p:sp>
    </p:spTree>
    <p:extLst>
      <p:ext uri="{BB962C8B-B14F-4D97-AF65-F5344CB8AC3E}">
        <p14:creationId xmlns:p14="http://schemas.microsoft.com/office/powerpoint/2010/main" val="667932567"/>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86</a:t>
            </a:fld>
            <a:endParaRPr lang="cs-CZ"/>
          </a:p>
        </p:txBody>
      </p:sp>
    </p:spTree>
    <p:extLst>
      <p:ext uri="{BB962C8B-B14F-4D97-AF65-F5344CB8AC3E}">
        <p14:creationId xmlns:p14="http://schemas.microsoft.com/office/powerpoint/2010/main" val="2207745516"/>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87</a:t>
            </a:fld>
            <a:endParaRPr lang="cs-CZ"/>
          </a:p>
        </p:txBody>
      </p:sp>
    </p:spTree>
    <p:extLst>
      <p:ext uri="{BB962C8B-B14F-4D97-AF65-F5344CB8AC3E}">
        <p14:creationId xmlns:p14="http://schemas.microsoft.com/office/powerpoint/2010/main" val="2816910147"/>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88</a:t>
            </a:fld>
            <a:endParaRPr lang="cs-CZ"/>
          </a:p>
        </p:txBody>
      </p:sp>
    </p:spTree>
    <p:extLst>
      <p:ext uri="{BB962C8B-B14F-4D97-AF65-F5344CB8AC3E}">
        <p14:creationId xmlns:p14="http://schemas.microsoft.com/office/powerpoint/2010/main" val="1710485763"/>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89</a:t>
            </a:fld>
            <a:endParaRPr lang="cs-CZ"/>
          </a:p>
        </p:txBody>
      </p:sp>
    </p:spTree>
    <p:extLst>
      <p:ext uri="{BB962C8B-B14F-4D97-AF65-F5344CB8AC3E}">
        <p14:creationId xmlns:p14="http://schemas.microsoft.com/office/powerpoint/2010/main" val="24773647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9</a:t>
            </a:fld>
            <a:endParaRPr lang="cs-CZ"/>
          </a:p>
        </p:txBody>
      </p:sp>
    </p:spTree>
    <p:extLst>
      <p:ext uri="{BB962C8B-B14F-4D97-AF65-F5344CB8AC3E}">
        <p14:creationId xmlns:p14="http://schemas.microsoft.com/office/powerpoint/2010/main" val="4071383900"/>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90</a:t>
            </a:fld>
            <a:endParaRPr lang="cs-CZ"/>
          </a:p>
        </p:txBody>
      </p:sp>
    </p:spTree>
    <p:extLst>
      <p:ext uri="{BB962C8B-B14F-4D97-AF65-F5344CB8AC3E}">
        <p14:creationId xmlns:p14="http://schemas.microsoft.com/office/powerpoint/2010/main" val="3884427997"/>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91</a:t>
            </a:fld>
            <a:endParaRPr lang="cs-CZ"/>
          </a:p>
        </p:txBody>
      </p:sp>
    </p:spTree>
    <p:extLst>
      <p:ext uri="{BB962C8B-B14F-4D97-AF65-F5344CB8AC3E}">
        <p14:creationId xmlns:p14="http://schemas.microsoft.com/office/powerpoint/2010/main" val="2333074949"/>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92</a:t>
            </a:fld>
            <a:endParaRPr lang="cs-CZ"/>
          </a:p>
        </p:txBody>
      </p:sp>
    </p:spTree>
    <p:extLst>
      <p:ext uri="{BB962C8B-B14F-4D97-AF65-F5344CB8AC3E}">
        <p14:creationId xmlns:p14="http://schemas.microsoft.com/office/powerpoint/2010/main" val="3571093365"/>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93</a:t>
            </a:fld>
            <a:endParaRPr lang="cs-CZ"/>
          </a:p>
        </p:txBody>
      </p:sp>
    </p:spTree>
    <p:extLst>
      <p:ext uri="{BB962C8B-B14F-4D97-AF65-F5344CB8AC3E}">
        <p14:creationId xmlns:p14="http://schemas.microsoft.com/office/powerpoint/2010/main" val="3942161700"/>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94</a:t>
            </a:fld>
            <a:endParaRPr lang="cs-CZ"/>
          </a:p>
        </p:txBody>
      </p:sp>
    </p:spTree>
    <p:extLst>
      <p:ext uri="{BB962C8B-B14F-4D97-AF65-F5344CB8AC3E}">
        <p14:creationId xmlns:p14="http://schemas.microsoft.com/office/powerpoint/2010/main" val="3772726030"/>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95</a:t>
            </a:fld>
            <a:endParaRPr lang="cs-CZ"/>
          </a:p>
        </p:txBody>
      </p:sp>
    </p:spTree>
    <p:extLst>
      <p:ext uri="{BB962C8B-B14F-4D97-AF65-F5344CB8AC3E}">
        <p14:creationId xmlns:p14="http://schemas.microsoft.com/office/powerpoint/2010/main" val="2809256561"/>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96</a:t>
            </a:fld>
            <a:endParaRPr lang="cs-CZ"/>
          </a:p>
        </p:txBody>
      </p:sp>
    </p:spTree>
    <p:extLst>
      <p:ext uri="{BB962C8B-B14F-4D97-AF65-F5344CB8AC3E}">
        <p14:creationId xmlns:p14="http://schemas.microsoft.com/office/powerpoint/2010/main" val="294878246"/>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97</a:t>
            </a:fld>
            <a:endParaRPr lang="cs-CZ"/>
          </a:p>
        </p:txBody>
      </p:sp>
    </p:spTree>
    <p:extLst>
      <p:ext uri="{BB962C8B-B14F-4D97-AF65-F5344CB8AC3E}">
        <p14:creationId xmlns:p14="http://schemas.microsoft.com/office/powerpoint/2010/main" val="747384081"/>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98</a:t>
            </a:fld>
            <a:endParaRPr lang="cs-CZ"/>
          </a:p>
        </p:txBody>
      </p:sp>
    </p:spTree>
    <p:extLst>
      <p:ext uri="{BB962C8B-B14F-4D97-AF65-F5344CB8AC3E}">
        <p14:creationId xmlns:p14="http://schemas.microsoft.com/office/powerpoint/2010/main" val="2414028656"/>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8D8E95D4-6B5D-419E-90AF-193EB7595AD9}" type="slidenum">
              <a:rPr lang="cs-CZ" smtClean="0"/>
              <a:t>99</a:t>
            </a:fld>
            <a:endParaRPr lang="cs-CZ"/>
          </a:p>
        </p:txBody>
      </p:sp>
    </p:spTree>
    <p:extLst>
      <p:ext uri="{BB962C8B-B14F-4D97-AF65-F5344CB8AC3E}">
        <p14:creationId xmlns:p14="http://schemas.microsoft.com/office/powerpoint/2010/main" val="248215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93C0B9-76DB-4B8B-95B2-BA9E5781D3A9}"/>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B2430D3D-9F00-44DA-9C70-A001AFF34A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B53B00D2-DB0E-4945-A041-6EEDEA43A63C}"/>
              </a:ext>
            </a:extLst>
          </p:cNvPr>
          <p:cNvSpPr>
            <a:spLocks noGrp="1"/>
          </p:cNvSpPr>
          <p:nvPr>
            <p:ph type="dt" sz="half" idx="10"/>
          </p:nvPr>
        </p:nvSpPr>
        <p:spPr/>
        <p:txBody>
          <a:bodyPr/>
          <a:lstStyle/>
          <a:p>
            <a:fld id="{0DF7EB29-7B32-462A-8BC5-F69CA55E2C27}" type="datetimeFigureOut">
              <a:rPr lang="cs-CZ" smtClean="0"/>
              <a:t>01.04.2025</a:t>
            </a:fld>
            <a:endParaRPr lang="cs-CZ"/>
          </a:p>
        </p:txBody>
      </p:sp>
      <p:sp>
        <p:nvSpPr>
          <p:cNvPr id="5" name="Zástupný symbol pro zápatí 4">
            <a:extLst>
              <a:ext uri="{FF2B5EF4-FFF2-40B4-BE49-F238E27FC236}">
                <a16:creationId xmlns:a16="http://schemas.microsoft.com/office/drawing/2014/main" id="{B6DFDCE5-9B06-496D-A6AE-319F6F3BAB0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0BAFD54-ABC1-4621-93B6-3EACC02E533D}"/>
              </a:ext>
            </a:extLst>
          </p:cNvPr>
          <p:cNvSpPr>
            <a:spLocks noGrp="1"/>
          </p:cNvSpPr>
          <p:nvPr>
            <p:ph type="sldNum" sz="quarter" idx="12"/>
          </p:nvPr>
        </p:nvSpPr>
        <p:spPr/>
        <p:txBody>
          <a:bodyPr/>
          <a:lstStyle/>
          <a:p>
            <a:fld id="{885BD947-529E-466B-9071-0FFED4E33D6F}" type="slidenum">
              <a:rPr lang="cs-CZ" smtClean="0"/>
              <a:t>‹#›</a:t>
            </a:fld>
            <a:endParaRPr lang="cs-CZ"/>
          </a:p>
        </p:txBody>
      </p:sp>
    </p:spTree>
    <p:extLst>
      <p:ext uri="{BB962C8B-B14F-4D97-AF65-F5344CB8AC3E}">
        <p14:creationId xmlns:p14="http://schemas.microsoft.com/office/powerpoint/2010/main" val="4219961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1778F50-6EC1-490A-8934-399A3EB65855}"/>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CFF2F487-89FA-4852-843A-9CF3A22D4FC6}"/>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F961731D-7F30-44AA-A65B-6BC4306C5070}"/>
              </a:ext>
            </a:extLst>
          </p:cNvPr>
          <p:cNvSpPr>
            <a:spLocks noGrp="1"/>
          </p:cNvSpPr>
          <p:nvPr>
            <p:ph type="dt" sz="half" idx="10"/>
          </p:nvPr>
        </p:nvSpPr>
        <p:spPr/>
        <p:txBody>
          <a:bodyPr/>
          <a:lstStyle/>
          <a:p>
            <a:fld id="{0DF7EB29-7B32-462A-8BC5-F69CA55E2C27}" type="datetimeFigureOut">
              <a:rPr lang="cs-CZ" smtClean="0"/>
              <a:t>01.04.2025</a:t>
            </a:fld>
            <a:endParaRPr lang="cs-CZ"/>
          </a:p>
        </p:txBody>
      </p:sp>
      <p:sp>
        <p:nvSpPr>
          <p:cNvPr id="5" name="Zástupný symbol pro zápatí 4">
            <a:extLst>
              <a:ext uri="{FF2B5EF4-FFF2-40B4-BE49-F238E27FC236}">
                <a16:creationId xmlns:a16="http://schemas.microsoft.com/office/drawing/2014/main" id="{14CABA6C-ADC8-42FA-961C-4CA6513F7BA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AC0883E-18C6-4A1C-90A8-F72C2060A1EA}"/>
              </a:ext>
            </a:extLst>
          </p:cNvPr>
          <p:cNvSpPr>
            <a:spLocks noGrp="1"/>
          </p:cNvSpPr>
          <p:nvPr>
            <p:ph type="sldNum" sz="quarter" idx="12"/>
          </p:nvPr>
        </p:nvSpPr>
        <p:spPr/>
        <p:txBody>
          <a:bodyPr/>
          <a:lstStyle/>
          <a:p>
            <a:fld id="{885BD947-529E-466B-9071-0FFED4E33D6F}" type="slidenum">
              <a:rPr lang="cs-CZ" smtClean="0"/>
              <a:t>‹#›</a:t>
            </a:fld>
            <a:endParaRPr lang="cs-CZ"/>
          </a:p>
        </p:txBody>
      </p:sp>
    </p:spTree>
    <p:extLst>
      <p:ext uri="{BB962C8B-B14F-4D97-AF65-F5344CB8AC3E}">
        <p14:creationId xmlns:p14="http://schemas.microsoft.com/office/powerpoint/2010/main" val="2766500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E45422A8-077D-450F-B757-1FF5E7BC3415}"/>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B2064BF9-9811-46A8-9417-181CC0C1F1B7}"/>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D3B4F59E-164F-4FAE-8334-4AACEDF7AA4A}"/>
              </a:ext>
            </a:extLst>
          </p:cNvPr>
          <p:cNvSpPr>
            <a:spLocks noGrp="1"/>
          </p:cNvSpPr>
          <p:nvPr>
            <p:ph type="dt" sz="half" idx="10"/>
          </p:nvPr>
        </p:nvSpPr>
        <p:spPr/>
        <p:txBody>
          <a:bodyPr/>
          <a:lstStyle/>
          <a:p>
            <a:fld id="{0DF7EB29-7B32-462A-8BC5-F69CA55E2C27}" type="datetimeFigureOut">
              <a:rPr lang="cs-CZ" smtClean="0"/>
              <a:t>01.04.2025</a:t>
            </a:fld>
            <a:endParaRPr lang="cs-CZ"/>
          </a:p>
        </p:txBody>
      </p:sp>
      <p:sp>
        <p:nvSpPr>
          <p:cNvPr id="5" name="Zástupný symbol pro zápatí 4">
            <a:extLst>
              <a:ext uri="{FF2B5EF4-FFF2-40B4-BE49-F238E27FC236}">
                <a16:creationId xmlns:a16="http://schemas.microsoft.com/office/drawing/2014/main" id="{280A7A52-A092-4E3F-B3EA-302A8C2A22D4}"/>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BC01B1CB-EE67-4286-A6BD-09E2765F3269}"/>
              </a:ext>
            </a:extLst>
          </p:cNvPr>
          <p:cNvSpPr>
            <a:spLocks noGrp="1"/>
          </p:cNvSpPr>
          <p:nvPr>
            <p:ph type="sldNum" sz="quarter" idx="12"/>
          </p:nvPr>
        </p:nvSpPr>
        <p:spPr/>
        <p:txBody>
          <a:bodyPr/>
          <a:lstStyle/>
          <a:p>
            <a:fld id="{885BD947-529E-466B-9071-0FFED4E33D6F}" type="slidenum">
              <a:rPr lang="cs-CZ" smtClean="0"/>
              <a:t>‹#›</a:t>
            </a:fld>
            <a:endParaRPr lang="cs-CZ"/>
          </a:p>
        </p:txBody>
      </p:sp>
    </p:spTree>
    <p:extLst>
      <p:ext uri="{BB962C8B-B14F-4D97-AF65-F5344CB8AC3E}">
        <p14:creationId xmlns:p14="http://schemas.microsoft.com/office/powerpoint/2010/main" val="5639721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r>
              <a:rPr lang="cs-CZ"/>
              <a:t>14. - 15. 5. 2018</a:t>
            </a:r>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800" dirty="0"/>
          </a:p>
        </p:txBody>
      </p:sp>
      <p:sp>
        <p:nvSpPr>
          <p:cNvPr id="11" name="Nadpis 10"/>
          <p:cNvSpPr>
            <a:spLocks noGrp="1"/>
          </p:cNvSpPr>
          <p:nvPr>
            <p:ph type="title"/>
          </p:nvPr>
        </p:nvSpPr>
        <p:spPr>
          <a:xfrm>
            <a:off x="2016000" y="2610000"/>
            <a:ext cx="9696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2015065" y="4089600"/>
            <a:ext cx="9696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2016000" y="4885200"/>
            <a:ext cx="9696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1128000" y="2636837"/>
            <a:ext cx="720000" cy="540000"/>
          </a:xfrm>
        </p:spPr>
        <p:txBody>
          <a:bodyPr wrap="none" anchor="ctr" anchorCtr="1"/>
          <a:lstStyle>
            <a:lvl1pPr marL="0" indent="0">
              <a:buFontTx/>
              <a:buNone/>
              <a:defRPr sz="600"/>
            </a:lvl1pPr>
          </a:lstStyle>
          <a:p>
            <a:r>
              <a:rPr lang="cs-CZ" dirty="0"/>
              <a:t>Kliknutím na ikonu přidáte obrázek.</a:t>
            </a:r>
          </a:p>
        </p:txBody>
      </p:sp>
      <p:sp>
        <p:nvSpPr>
          <p:cNvPr id="14" name="Zástupný symbol pro obrázek 4"/>
          <p:cNvSpPr>
            <a:spLocks noGrp="1" noChangeAspect="1"/>
          </p:cNvSpPr>
          <p:nvPr>
            <p:ph type="pic" sz="quarter" idx="16"/>
          </p:nvPr>
        </p:nvSpPr>
        <p:spPr>
          <a:xfrm>
            <a:off x="1128000" y="4089600"/>
            <a:ext cx="720000" cy="540000"/>
          </a:xfrm>
        </p:spPr>
        <p:txBody>
          <a:bodyPr wrap="none" anchor="ctr" anchorCtr="1"/>
          <a:lstStyle>
            <a:lvl1pPr marL="0" indent="0">
              <a:buFontTx/>
              <a:buNone/>
              <a:defRPr sz="600"/>
            </a:lvl1pPr>
          </a:lstStyle>
          <a:p>
            <a:r>
              <a:rPr lang="cs-CZ" dirty="0"/>
              <a:t>Kliknutím na ikonu přidáte obrázek.</a:t>
            </a:r>
          </a:p>
        </p:txBody>
      </p:sp>
      <p:sp>
        <p:nvSpPr>
          <p:cNvPr id="16" name="Zástupný symbol pro obrázek 4"/>
          <p:cNvSpPr>
            <a:spLocks noGrp="1" noChangeAspect="1"/>
          </p:cNvSpPr>
          <p:nvPr>
            <p:ph type="pic" sz="quarter" idx="17"/>
          </p:nvPr>
        </p:nvSpPr>
        <p:spPr>
          <a:xfrm>
            <a:off x="1128000" y="4885200"/>
            <a:ext cx="720000" cy="540000"/>
          </a:xfrm>
        </p:spPr>
        <p:txBody>
          <a:bodyPr wrap="none" anchor="ctr" anchorCtr="1"/>
          <a:lstStyle>
            <a:lvl1pPr marL="0" indent="0">
              <a:buFontTx/>
              <a:buNone/>
              <a:defRPr sz="600"/>
            </a:lvl1pPr>
          </a:lstStyle>
          <a:p>
            <a:r>
              <a:rPr lang="cs-CZ" dirty="0"/>
              <a:t>Kliknutím na ikonu přidáte obrázek.</a:t>
            </a:r>
          </a:p>
        </p:txBody>
      </p:sp>
      <p:sp>
        <p:nvSpPr>
          <p:cNvPr id="20" name="Obdélník 19"/>
          <p:cNvSpPr/>
          <p:nvPr userDrawn="1"/>
        </p:nvSpPr>
        <p:spPr>
          <a:xfrm>
            <a:off x="0" y="0"/>
            <a:ext cx="12192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800" dirty="0"/>
          </a:p>
        </p:txBody>
      </p:sp>
      <p:pic>
        <p:nvPicPr>
          <p:cNvPr id="2" name="Obrázek 1"/>
          <p:cNvPicPr>
            <a:picLocks noChangeAspect="1"/>
          </p:cNvPicPr>
          <p:nvPr userDrawn="1"/>
        </p:nvPicPr>
        <p:blipFill rotWithShape="1">
          <a:blip cstate="print">
            <a:extLst>
              <a:ext uri="{28A0092B-C50C-407E-A947-70E740481C1C}">
                <a14:useLocalDpi xmlns:a14="http://schemas.microsoft.com/office/drawing/2010/main" val="0"/>
              </a:ext>
            </a:extLst>
          </a:blip>
          <a:srcRect/>
          <a:stretch/>
        </p:blipFill>
        <p:spPr>
          <a:xfrm>
            <a:off x="527382" y="202407"/>
            <a:ext cx="5270169" cy="792957"/>
          </a:xfrm>
          <a:prstGeom prst="rect">
            <a:avLst/>
          </a:prstGeom>
        </p:spPr>
      </p:pic>
      <p:cxnSp>
        <p:nvCxnSpPr>
          <p:cNvPr id="18" name="Přímá spojnice 17"/>
          <p:cNvCxnSpPr/>
          <p:nvPr userDrawn="1"/>
        </p:nvCxnSpPr>
        <p:spPr>
          <a:xfrm>
            <a:off x="527382" y="1137600"/>
            <a:ext cx="11137237"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51346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r>
              <a:rPr lang="cs-CZ"/>
              <a:t>14. - 15. 5. 2018</a:t>
            </a:r>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815188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720000" y="1800000"/>
            <a:ext cx="528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6192000" y="1800000"/>
            <a:ext cx="528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r>
              <a:rPr lang="cs-CZ"/>
              <a:t>14. - 15. 5. 2018</a:t>
            </a:r>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21515299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720000" y="1800000"/>
            <a:ext cx="10752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720000" y="4032000"/>
            <a:ext cx="10752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r>
              <a:rPr lang="cs-CZ"/>
              <a:t>14. - 15. 5. 2018</a:t>
            </a:r>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0172891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720000" y="2412000"/>
            <a:ext cx="10752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720000" y="1440000"/>
            <a:ext cx="10752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720000" y="1836000"/>
            <a:ext cx="10752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r>
              <a:rPr lang="cs-CZ"/>
              <a:t>14. - 15. 5. 2018</a:t>
            </a:r>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9137600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12192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800" dirty="0"/>
          </a:p>
        </p:txBody>
      </p:sp>
      <p:sp>
        <p:nvSpPr>
          <p:cNvPr id="11" name="Nadpis 10"/>
          <p:cNvSpPr>
            <a:spLocks noGrp="1"/>
          </p:cNvSpPr>
          <p:nvPr>
            <p:ph type="title"/>
          </p:nvPr>
        </p:nvSpPr>
        <p:spPr>
          <a:xfrm>
            <a:off x="2016000" y="2610000"/>
            <a:ext cx="9696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1128000" y="2636837"/>
            <a:ext cx="720000" cy="540000"/>
          </a:xfrm>
        </p:spPr>
        <p:txBody>
          <a:bodyPr wrap="none" anchor="ctr" anchorCtr="1"/>
          <a:lstStyle>
            <a:lvl1pPr marL="0" indent="0">
              <a:buFontTx/>
              <a:buNone/>
              <a:defRPr sz="600"/>
            </a:lvl1pPr>
          </a:lstStyle>
          <a:p>
            <a:r>
              <a:rPr lang="cs-CZ" dirty="0"/>
              <a:t>Kliknutím na ikonu přidáte obrázek.</a:t>
            </a:r>
          </a:p>
        </p:txBody>
      </p:sp>
      <p:sp>
        <p:nvSpPr>
          <p:cNvPr id="7" name="Obdélník 6"/>
          <p:cNvSpPr/>
          <p:nvPr userDrawn="1"/>
        </p:nvSpPr>
        <p:spPr>
          <a:xfrm>
            <a:off x="0" y="0"/>
            <a:ext cx="12192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800" dirty="0"/>
          </a:p>
        </p:txBody>
      </p:sp>
      <p:pic>
        <p:nvPicPr>
          <p:cNvPr id="8" name="Obrázek 7"/>
          <p:cNvPicPr>
            <a:picLocks noChangeAspect="1"/>
          </p:cNvPicPr>
          <p:nvPr userDrawn="1"/>
        </p:nvPicPr>
        <p:blipFill rotWithShape="1">
          <a:blip cstate="print">
            <a:extLst>
              <a:ext uri="{28A0092B-C50C-407E-A947-70E740481C1C}">
                <a14:useLocalDpi xmlns:a14="http://schemas.microsoft.com/office/drawing/2010/main" val="0"/>
              </a:ext>
            </a:extLst>
          </a:blip>
          <a:srcRect/>
          <a:stretch/>
        </p:blipFill>
        <p:spPr>
          <a:xfrm>
            <a:off x="527382" y="202407"/>
            <a:ext cx="5270169" cy="792957"/>
          </a:xfrm>
          <a:prstGeom prst="rect">
            <a:avLst/>
          </a:prstGeom>
        </p:spPr>
      </p:pic>
      <p:cxnSp>
        <p:nvCxnSpPr>
          <p:cNvPr id="12" name="Přímá spojnice 11"/>
          <p:cNvCxnSpPr/>
          <p:nvPr userDrawn="1"/>
        </p:nvCxnSpPr>
        <p:spPr>
          <a:xfrm>
            <a:off x="527382" y="1137600"/>
            <a:ext cx="11137237"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33023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r>
              <a:rPr lang="cs-CZ"/>
              <a:t>14. - 15. 5. 2018</a:t>
            </a:r>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41656559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720000" y="1800000"/>
            <a:ext cx="528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r>
              <a:rPr lang="cs-CZ"/>
              <a:t>14. - 15. 5. 2018</a:t>
            </a:r>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6192000" y="1800000"/>
            <a:ext cx="528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1218041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59D659-6755-4D74-9455-E4083D4C5CFE}"/>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9891D895-20BD-4318-A55E-2A245A67B1A6}"/>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1E1435B5-C162-4770-9C24-9E2D45F98D55}"/>
              </a:ext>
            </a:extLst>
          </p:cNvPr>
          <p:cNvSpPr>
            <a:spLocks noGrp="1"/>
          </p:cNvSpPr>
          <p:nvPr>
            <p:ph type="dt" sz="half" idx="10"/>
          </p:nvPr>
        </p:nvSpPr>
        <p:spPr/>
        <p:txBody>
          <a:bodyPr/>
          <a:lstStyle/>
          <a:p>
            <a:fld id="{0DF7EB29-7B32-462A-8BC5-F69CA55E2C27}" type="datetimeFigureOut">
              <a:rPr lang="cs-CZ" smtClean="0"/>
              <a:t>01.04.2025</a:t>
            </a:fld>
            <a:endParaRPr lang="cs-CZ"/>
          </a:p>
        </p:txBody>
      </p:sp>
      <p:sp>
        <p:nvSpPr>
          <p:cNvPr id="5" name="Zástupný symbol pro zápatí 4">
            <a:extLst>
              <a:ext uri="{FF2B5EF4-FFF2-40B4-BE49-F238E27FC236}">
                <a16:creationId xmlns:a16="http://schemas.microsoft.com/office/drawing/2014/main" id="{33386698-3F5C-435D-A122-69D830EC54AE}"/>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20EC4464-86F8-4322-B253-45455A319F50}"/>
              </a:ext>
            </a:extLst>
          </p:cNvPr>
          <p:cNvSpPr>
            <a:spLocks noGrp="1"/>
          </p:cNvSpPr>
          <p:nvPr>
            <p:ph type="sldNum" sz="quarter" idx="12"/>
          </p:nvPr>
        </p:nvSpPr>
        <p:spPr/>
        <p:txBody>
          <a:bodyPr/>
          <a:lstStyle/>
          <a:p>
            <a:fld id="{885BD947-529E-466B-9071-0FFED4E33D6F}" type="slidenum">
              <a:rPr lang="cs-CZ" smtClean="0"/>
              <a:t>‹#›</a:t>
            </a:fld>
            <a:endParaRPr lang="cs-CZ"/>
          </a:p>
        </p:txBody>
      </p:sp>
    </p:spTree>
    <p:extLst>
      <p:ext uri="{BB962C8B-B14F-4D97-AF65-F5344CB8AC3E}">
        <p14:creationId xmlns:p14="http://schemas.microsoft.com/office/powerpoint/2010/main" val="6730572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720000" y="1800000"/>
            <a:ext cx="10752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r>
              <a:rPr lang="cs-CZ"/>
              <a:t>14. - 15. 5. 2018</a:t>
            </a:r>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720000" y="4032000"/>
            <a:ext cx="10752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42377062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720000" y="2412000"/>
            <a:ext cx="10752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r>
              <a:rPr lang="cs-CZ"/>
              <a:t>14. - 15. 5. 2018</a:t>
            </a:r>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720000" y="1440000"/>
            <a:ext cx="10752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720000" y="1836000"/>
            <a:ext cx="10752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3055588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CA4B6B-AB35-4C3C-8EFB-8CBDFC7B1261}"/>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1D21F2EB-A143-4C3C-8E9B-4EBC422505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71B8CB64-E727-4DB1-BCF6-5132790F064D}"/>
              </a:ext>
            </a:extLst>
          </p:cNvPr>
          <p:cNvSpPr>
            <a:spLocks noGrp="1"/>
          </p:cNvSpPr>
          <p:nvPr>
            <p:ph type="dt" sz="half" idx="10"/>
          </p:nvPr>
        </p:nvSpPr>
        <p:spPr/>
        <p:txBody>
          <a:bodyPr/>
          <a:lstStyle/>
          <a:p>
            <a:fld id="{0DF7EB29-7B32-462A-8BC5-F69CA55E2C27}" type="datetimeFigureOut">
              <a:rPr lang="cs-CZ" smtClean="0"/>
              <a:t>01.04.2025</a:t>
            </a:fld>
            <a:endParaRPr lang="cs-CZ"/>
          </a:p>
        </p:txBody>
      </p:sp>
      <p:sp>
        <p:nvSpPr>
          <p:cNvPr id="5" name="Zástupný symbol pro zápatí 4">
            <a:extLst>
              <a:ext uri="{FF2B5EF4-FFF2-40B4-BE49-F238E27FC236}">
                <a16:creationId xmlns:a16="http://schemas.microsoft.com/office/drawing/2014/main" id="{63DD5D3B-4392-45C9-BC47-7D9B4692EEA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683CB3B-E81D-47FC-90D3-A846C220ED2F}"/>
              </a:ext>
            </a:extLst>
          </p:cNvPr>
          <p:cNvSpPr>
            <a:spLocks noGrp="1"/>
          </p:cNvSpPr>
          <p:nvPr>
            <p:ph type="sldNum" sz="quarter" idx="12"/>
          </p:nvPr>
        </p:nvSpPr>
        <p:spPr/>
        <p:txBody>
          <a:bodyPr/>
          <a:lstStyle/>
          <a:p>
            <a:fld id="{885BD947-529E-466B-9071-0FFED4E33D6F}" type="slidenum">
              <a:rPr lang="cs-CZ" smtClean="0"/>
              <a:t>‹#›</a:t>
            </a:fld>
            <a:endParaRPr lang="cs-CZ"/>
          </a:p>
        </p:txBody>
      </p:sp>
    </p:spTree>
    <p:extLst>
      <p:ext uri="{BB962C8B-B14F-4D97-AF65-F5344CB8AC3E}">
        <p14:creationId xmlns:p14="http://schemas.microsoft.com/office/powerpoint/2010/main" val="4277464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480B2A-5FE4-487D-A74E-09D14C1696A1}"/>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C5B07114-4693-4732-B7D2-031479D8A488}"/>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8D78EC51-AE64-4637-A64A-86A8E17A728B}"/>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99467B2E-B388-4B06-8D2D-C735260E2E32}"/>
              </a:ext>
            </a:extLst>
          </p:cNvPr>
          <p:cNvSpPr>
            <a:spLocks noGrp="1"/>
          </p:cNvSpPr>
          <p:nvPr>
            <p:ph type="dt" sz="half" idx="10"/>
          </p:nvPr>
        </p:nvSpPr>
        <p:spPr/>
        <p:txBody>
          <a:bodyPr/>
          <a:lstStyle/>
          <a:p>
            <a:fld id="{0DF7EB29-7B32-462A-8BC5-F69CA55E2C27}" type="datetimeFigureOut">
              <a:rPr lang="cs-CZ" smtClean="0"/>
              <a:t>01.04.2025</a:t>
            </a:fld>
            <a:endParaRPr lang="cs-CZ"/>
          </a:p>
        </p:txBody>
      </p:sp>
      <p:sp>
        <p:nvSpPr>
          <p:cNvPr id="6" name="Zástupný symbol pro zápatí 5">
            <a:extLst>
              <a:ext uri="{FF2B5EF4-FFF2-40B4-BE49-F238E27FC236}">
                <a16:creationId xmlns:a16="http://schemas.microsoft.com/office/drawing/2014/main" id="{6AE9740E-1BE8-4226-BE28-F45FF1B82A76}"/>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28BE7327-0A50-4DE4-920C-36C48138C735}"/>
              </a:ext>
            </a:extLst>
          </p:cNvPr>
          <p:cNvSpPr>
            <a:spLocks noGrp="1"/>
          </p:cNvSpPr>
          <p:nvPr>
            <p:ph type="sldNum" sz="quarter" idx="12"/>
          </p:nvPr>
        </p:nvSpPr>
        <p:spPr/>
        <p:txBody>
          <a:bodyPr/>
          <a:lstStyle/>
          <a:p>
            <a:fld id="{885BD947-529E-466B-9071-0FFED4E33D6F}" type="slidenum">
              <a:rPr lang="cs-CZ" smtClean="0"/>
              <a:t>‹#›</a:t>
            </a:fld>
            <a:endParaRPr lang="cs-CZ"/>
          </a:p>
        </p:txBody>
      </p:sp>
    </p:spTree>
    <p:extLst>
      <p:ext uri="{BB962C8B-B14F-4D97-AF65-F5344CB8AC3E}">
        <p14:creationId xmlns:p14="http://schemas.microsoft.com/office/powerpoint/2010/main" val="1580503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DA20DC-ACB3-4229-946A-D7A500B75113}"/>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03032EB7-35A1-427F-B34D-4C1F614910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4C0186FA-35D3-4725-82E9-8475F2B8213A}"/>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B9BF15C4-1033-4672-A7BA-325EEDD3E4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FD5BFFC6-77D0-478E-97D5-B969A70F5811}"/>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2C891621-3183-4648-A9E6-7D7710D9FE5C}"/>
              </a:ext>
            </a:extLst>
          </p:cNvPr>
          <p:cNvSpPr>
            <a:spLocks noGrp="1"/>
          </p:cNvSpPr>
          <p:nvPr>
            <p:ph type="dt" sz="half" idx="10"/>
          </p:nvPr>
        </p:nvSpPr>
        <p:spPr/>
        <p:txBody>
          <a:bodyPr/>
          <a:lstStyle/>
          <a:p>
            <a:fld id="{0DF7EB29-7B32-462A-8BC5-F69CA55E2C27}" type="datetimeFigureOut">
              <a:rPr lang="cs-CZ" smtClean="0"/>
              <a:t>01.04.2025</a:t>
            </a:fld>
            <a:endParaRPr lang="cs-CZ"/>
          </a:p>
        </p:txBody>
      </p:sp>
      <p:sp>
        <p:nvSpPr>
          <p:cNvPr id="8" name="Zástupný symbol pro zápatí 7">
            <a:extLst>
              <a:ext uri="{FF2B5EF4-FFF2-40B4-BE49-F238E27FC236}">
                <a16:creationId xmlns:a16="http://schemas.microsoft.com/office/drawing/2014/main" id="{1ED5AB2D-DE5F-491C-8B2C-ADE61E165C4D}"/>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0120AECE-1DA6-4F1E-B031-3C8DF6676DC3}"/>
              </a:ext>
            </a:extLst>
          </p:cNvPr>
          <p:cNvSpPr>
            <a:spLocks noGrp="1"/>
          </p:cNvSpPr>
          <p:nvPr>
            <p:ph type="sldNum" sz="quarter" idx="12"/>
          </p:nvPr>
        </p:nvSpPr>
        <p:spPr/>
        <p:txBody>
          <a:bodyPr/>
          <a:lstStyle/>
          <a:p>
            <a:fld id="{885BD947-529E-466B-9071-0FFED4E33D6F}" type="slidenum">
              <a:rPr lang="cs-CZ" smtClean="0"/>
              <a:t>‹#›</a:t>
            </a:fld>
            <a:endParaRPr lang="cs-CZ"/>
          </a:p>
        </p:txBody>
      </p:sp>
    </p:spTree>
    <p:extLst>
      <p:ext uri="{BB962C8B-B14F-4D97-AF65-F5344CB8AC3E}">
        <p14:creationId xmlns:p14="http://schemas.microsoft.com/office/powerpoint/2010/main" val="2949150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F7CE9D3-7009-49DD-B923-9D110DDC882B}"/>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C3D5226F-B1CF-402E-98EE-CA0125129E01}"/>
              </a:ext>
            </a:extLst>
          </p:cNvPr>
          <p:cNvSpPr>
            <a:spLocks noGrp="1"/>
          </p:cNvSpPr>
          <p:nvPr>
            <p:ph type="dt" sz="half" idx="10"/>
          </p:nvPr>
        </p:nvSpPr>
        <p:spPr/>
        <p:txBody>
          <a:bodyPr/>
          <a:lstStyle/>
          <a:p>
            <a:fld id="{0DF7EB29-7B32-462A-8BC5-F69CA55E2C27}" type="datetimeFigureOut">
              <a:rPr lang="cs-CZ" smtClean="0"/>
              <a:t>01.04.2025</a:t>
            </a:fld>
            <a:endParaRPr lang="cs-CZ"/>
          </a:p>
        </p:txBody>
      </p:sp>
      <p:sp>
        <p:nvSpPr>
          <p:cNvPr id="4" name="Zástupný symbol pro zápatí 3">
            <a:extLst>
              <a:ext uri="{FF2B5EF4-FFF2-40B4-BE49-F238E27FC236}">
                <a16:creationId xmlns:a16="http://schemas.microsoft.com/office/drawing/2014/main" id="{AE4B2658-51AE-4BA2-8E86-04425D893875}"/>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237133C9-9DA2-4414-B694-20EBB5EE9B3A}"/>
              </a:ext>
            </a:extLst>
          </p:cNvPr>
          <p:cNvSpPr>
            <a:spLocks noGrp="1"/>
          </p:cNvSpPr>
          <p:nvPr>
            <p:ph type="sldNum" sz="quarter" idx="12"/>
          </p:nvPr>
        </p:nvSpPr>
        <p:spPr/>
        <p:txBody>
          <a:bodyPr/>
          <a:lstStyle/>
          <a:p>
            <a:fld id="{885BD947-529E-466B-9071-0FFED4E33D6F}" type="slidenum">
              <a:rPr lang="cs-CZ" smtClean="0"/>
              <a:t>‹#›</a:t>
            </a:fld>
            <a:endParaRPr lang="cs-CZ"/>
          </a:p>
        </p:txBody>
      </p:sp>
    </p:spTree>
    <p:extLst>
      <p:ext uri="{BB962C8B-B14F-4D97-AF65-F5344CB8AC3E}">
        <p14:creationId xmlns:p14="http://schemas.microsoft.com/office/powerpoint/2010/main" val="4096117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724CED7B-CC3A-437D-8244-26D8258D7A52}"/>
              </a:ext>
            </a:extLst>
          </p:cNvPr>
          <p:cNvSpPr>
            <a:spLocks noGrp="1"/>
          </p:cNvSpPr>
          <p:nvPr>
            <p:ph type="dt" sz="half" idx="10"/>
          </p:nvPr>
        </p:nvSpPr>
        <p:spPr/>
        <p:txBody>
          <a:bodyPr/>
          <a:lstStyle/>
          <a:p>
            <a:fld id="{0DF7EB29-7B32-462A-8BC5-F69CA55E2C27}" type="datetimeFigureOut">
              <a:rPr lang="cs-CZ" smtClean="0"/>
              <a:t>01.04.2025</a:t>
            </a:fld>
            <a:endParaRPr lang="cs-CZ"/>
          </a:p>
        </p:txBody>
      </p:sp>
      <p:sp>
        <p:nvSpPr>
          <p:cNvPr id="3" name="Zástupný symbol pro zápatí 2">
            <a:extLst>
              <a:ext uri="{FF2B5EF4-FFF2-40B4-BE49-F238E27FC236}">
                <a16:creationId xmlns:a16="http://schemas.microsoft.com/office/drawing/2014/main" id="{59C0D622-6A77-4B15-A965-1ECD7B75505A}"/>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1F3A72E1-0EF3-483A-B847-C27F13D82797}"/>
              </a:ext>
            </a:extLst>
          </p:cNvPr>
          <p:cNvSpPr>
            <a:spLocks noGrp="1"/>
          </p:cNvSpPr>
          <p:nvPr>
            <p:ph type="sldNum" sz="quarter" idx="12"/>
          </p:nvPr>
        </p:nvSpPr>
        <p:spPr/>
        <p:txBody>
          <a:bodyPr/>
          <a:lstStyle/>
          <a:p>
            <a:fld id="{885BD947-529E-466B-9071-0FFED4E33D6F}" type="slidenum">
              <a:rPr lang="cs-CZ" smtClean="0"/>
              <a:t>‹#›</a:t>
            </a:fld>
            <a:endParaRPr lang="cs-CZ"/>
          </a:p>
        </p:txBody>
      </p:sp>
    </p:spTree>
    <p:extLst>
      <p:ext uri="{BB962C8B-B14F-4D97-AF65-F5344CB8AC3E}">
        <p14:creationId xmlns:p14="http://schemas.microsoft.com/office/powerpoint/2010/main" val="3177566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20B17A1-5D2D-49FA-85E5-E00109782D87}"/>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29B2E8F0-41D4-4F17-BD35-3C808BD5D4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D10341B1-C4DF-47B4-8BF9-578EA368DB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C4778BDE-0308-4B1D-A509-E73A7765D078}"/>
              </a:ext>
            </a:extLst>
          </p:cNvPr>
          <p:cNvSpPr>
            <a:spLocks noGrp="1"/>
          </p:cNvSpPr>
          <p:nvPr>
            <p:ph type="dt" sz="half" idx="10"/>
          </p:nvPr>
        </p:nvSpPr>
        <p:spPr/>
        <p:txBody>
          <a:bodyPr/>
          <a:lstStyle/>
          <a:p>
            <a:fld id="{0DF7EB29-7B32-462A-8BC5-F69CA55E2C27}" type="datetimeFigureOut">
              <a:rPr lang="cs-CZ" smtClean="0"/>
              <a:t>01.04.2025</a:t>
            </a:fld>
            <a:endParaRPr lang="cs-CZ"/>
          </a:p>
        </p:txBody>
      </p:sp>
      <p:sp>
        <p:nvSpPr>
          <p:cNvPr id="6" name="Zástupný symbol pro zápatí 5">
            <a:extLst>
              <a:ext uri="{FF2B5EF4-FFF2-40B4-BE49-F238E27FC236}">
                <a16:creationId xmlns:a16="http://schemas.microsoft.com/office/drawing/2014/main" id="{F98BC699-1675-46EB-9448-AFEBE6578D73}"/>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0F99810F-D865-454C-810E-A32CCE0DFF74}"/>
              </a:ext>
            </a:extLst>
          </p:cNvPr>
          <p:cNvSpPr>
            <a:spLocks noGrp="1"/>
          </p:cNvSpPr>
          <p:nvPr>
            <p:ph type="sldNum" sz="quarter" idx="12"/>
          </p:nvPr>
        </p:nvSpPr>
        <p:spPr/>
        <p:txBody>
          <a:bodyPr/>
          <a:lstStyle/>
          <a:p>
            <a:fld id="{885BD947-529E-466B-9071-0FFED4E33D6F}" type="slidenum">
              <a:rPr lang="cs-CZ" smtClean="0"/>
              <a:t>‹#›</a:t>
            </a:fld>
            <a:endParaRPr lang="cs-CZ"/>
          </a:p>
        </p:txBody>
      </p:sp>
    </p:spTree>
    <p:extLst>
      <p:ext uri="{BB962C8B-B14F-4D97-AF65-F5344CB8AC3E}">
        <p14:creationId xmlns:p14="http://schemas.microsoft.com/office/powerpoint/2010/main" val="645444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AA17EC9-D271-45A3-8095-68A826757B2F}"/>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26E58D61-1C84-4084-9B58-F9A9557D3A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F65E2958-AAF9-4D57-88C9-5003542B9D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67C6AF35-5FA1-45D1-844A-F39BBC9826A0}"/>
              </a:ext>
            </a:extLst>
          </p:cNvPr>
          <p:cNvSpPr>
            <a:spLocks noGrp="1"/>
          </p:cNvSpPr>
          <p:nvPr>
            <p:ph type="dt" sz="half" idx="10"/>
          </p:nvPr>
        </p:nvSpPr>
        <p:spPr/>
        <p:txBody>
          <a:bodyPr/>
          <a:lstStyle/>
          <a:p>
            <a:fld id="{0DF7EB29-7B32-462A-8BC5-F69CA55E2C27}" type="datetimeFigureOut">
              <a:rPr lang="cs-CZ" smtClean="0"/>
              <a:t>01.04.2025</a:t>
            </a:fld>
            <a:endParaRPr lang="cs-CZ"/>
          </a:p>
        </p:txBody>
      </p:sp>
      <p:sp>
        <p:nvSpPr>
          <p:cNvPr id="6" name="Zástupný symbol pro zápatí 5">
            <a:extLst>
              <a:ext uri="{FF2B5EF4-FFF2-40B4-BE49-F238E27FC236}">
                <a16:creationId xmlns:a16="http://schemas.microsoft.com/office/drawing/2014/main" id="{563E21B3-127F-45A8-9064-C622DA99140C}"/>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4DC8BA20-0B3B-47BE-9A0E-B4F00A4C53B8}"/>
              </a:ext>
            </a:extLst>
          </p:cNvPr>
          <p:cNvSpPr>
            <a:spLocks noGrp="1"/>
          </p:cNvSpPr>
          <p:nvPr>
            <p:ph type="sldNum" sz="quarter" idx="12"/>
          </p:nvPr>
        </p:nvSpPr>
        <p:spPr/>
        <p:txBody>
          <a:bodyPr/>
          <a:lstStyle/>
          <a:p>
            <a:fld id="{885BD947-529E-466B-9071-0FFED4E33D6F}" type="slidenum">
              <a:rPr lang="cs-CZ" smtClean="0"/>
              <a:t>‹#›</a:t>
            </a:fld>
            <a:endParaRPr lang="cs-CZ"/>
          </a:p>
        </p:txBody>
      </p:sp>
    </p:spTree>
    <p:extLst>
      <p:ext uri="{BB962C8B-B14F-4D97-AF65-F5344CB8AC3E}">
        <p14:creationId xmlns:p14="http://schemas.microsoft.com/office/powerpoint/2010/main" val="446904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F36B3323-8E31-4BFD-8268-8B85337E52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C613E739-82AD-45FD-AD5A-7B847E8FB0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DA9FA370-A784-4640-8C1B-5F37320B47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F7EB29-7B32-462A-8BC5-F69CA55E2C27}" type="datetimeFigureOut">
              <a:rPr lang="cs-CZ" smtClean="0"/>
              <a:t>01.04.2025</a:t>
            </a:fld>
            <a:endParaRPr lang="cs-CZ"/>
          </a:p>
        </p:txBody>
      </p:sp>
      <p:sp>
        <p:nvSpPr>
          <p:cNvPr id="5" name="Zástupný symbol pro zápatí 4">
            <a:extLst>
              <a:ext uri="{FF2B5EF4-FFF2-40B4-BE49-F238E27FC236}">
                <a16:creationId xmlns:a16="http://schemas.microsoft.com/office/drawing/2014/main" id="{7A154BA5-1F68-4641-9687-D17E7DE59D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3B619045-461C-44BC-856A-29DE10F522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5BD947-529E-466B-9071-0FFED4E33D6F}" type="slidenum">
              <a:rPr lang="cs-CZ" smtClean="0"/>
              <a:t>‹#›</a:t>
            </a:fld>
            <a:endParaRPr lang="cs-CZ"/>
          </a:p>
        </p:txBody>
      </p:sp>
    </p:spTree>
    <p:extLst>
      <p:ext uri="{BB962C8B-B14F-4D97-AF65-F5344CB8AC3E}">
        <p14:creationId xmlns:p14="http://schemas.microsoft.com/office/powerpoint/2010/main" val="587206534"/>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12192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800" dirty="0">
              <a:solidFill>
                <a:schemeClr val="tx2"/>
              </a:solidFill>
            </a:endParaRPr>
          </a:p>
        </p:txBody>
      </p:sp>
      <p:sp>
        <p:nvSpPr>
          <p:cNvPr id="7" name="Obdélník 6"/>
          <p:cNvSpPr/>
          <p:nvPr/>
        </p:nvSpPr>
        <p:spPr>
          <a:xfrm>
            <a:off x="0" y="0"/>
            <a:ext cx="12192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800" dirty="0"/>
          </a:p>
        </p:txBody>
      </p:sp>
      <p:sp>
        <p:nvSpPr>
          <p:cNvPr id="2" name="Zástupný symbol pro nadpis 1"/>
          <p:cNvSpPr>
            <a:spLocks noGrp="1"/>
          </p:cNvSpPr>
          <p:nvPr>
            <p:ph type="title"/>
          </p:nvPr>
        </p:nvSpPr>
        <p:spPr>
          <a:xfrm>
            <a:off x="480000" y="0"/>
            <a:ext cx="11232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720000" y="1800000"/>
            <a:ext cx="10752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720000" y="6516000"/>
            <a:ext cx="1488000" cy="180000"/>
          </a:xfrm>
          <a:prstGeom prst="rect">
            <a:avLst/>
          </a:prstGeom>
        </p:spPr>
        <p:txBody>
          <a:bodyPr vert="horz" lIns="0" tIns="0" rIns="0" bIns="0" rtlCol="0" anchor="ctr"/>
          <a:lstStyle>
            <a:lvl1pPr algn="l">
              <a:defRPr sz="1050">
                <a:solidFill>
                  <a:schemeClr val="tx1"/>
                </a:solidFill>
              </a:defRPr>
            </a:lvl1pPr>
          </a:lstStyle>
          <a:p>
            <a:r>
              <a:rPr lang="cs-CZ"/>
              <a:t>14. - 15. 5. 2018</a:t>
            </a:r>
            <a:endParaRPr lang="cs-CZ" dirty="0"/>
          </a:p>
        </p:txBody>
      </p:sp>
      <p:sp>
        <p:nvSpPr>
          <p:cNvPr id="5" name="Zástupný symbol pro zápatí 4"/>
          <p:cNvSpPr>
            <a:spLocks noGrp="1"/>
          </p:cNvSpPr>
          <p:nvPr>
            <p:ph type="ftr" sz="quarter" idx="3"/>
          </p:nvPr>
        </p:nvSpPr>
        <p:spPr>
          <a:xfrm>
            <a:off x="2256000" y="6516000"/>
            <a:ext cx="9216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11520000" y="6516000"/>
            <a:ext cx="624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12192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800" dirty="0"/>
          </a:p>
        </p:txBody>
      </p:sp>
    </p:spTree>
    <p:extLst>
      <p:ext uri="{BB962C8B-B14F-4D97-AF65-F5344CB8AC3E}">
        <p14:creationId xmlns:p14="http://schemas.microsoft.com/office/powerpoint/2010/main" val="1808650852"/>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10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0.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10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1.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10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2.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10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3.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10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4.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10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5.xm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www.mpsv.cz/pokyny-potrebne-v-ramci-administrace-projektove-zadosti-v-aplikaci-iskp14-portalu-ms2014-" TargetMode="External"/><Relationship Id="rId3" Type="http://schemas.openxmlformats.org/officeDocument/2006/relationships/hyperlink" Target="https://www.mpsv.cz/obecna-pravidla-pro-zadatele-a-prijemce-a-jejich-prilohy" TargetMode="External"/><Relationship Id="rId7" Type="http://schemas.openxmlformats.org/officeDocument/2006/relationships/hyperlink" Target="https://www.mpsv.cz/metodicke-vyklady-a-stanoviska"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mpsv.cz/prvky-povinne-publicity-ke-stazeni" TargetMode="External"/><Relationship Id="rId11" Type="http://schemas.openxmlformats.org/officeDocument/2006/relationships/image" Target="../media/image5.svg"/><Relationship Id="rId5" Type="http://schemas.openxmlformats.org/officeDocument/2006/relationships/hyperlink" Target="https://www.mpsv.cz/vzory-pravnich-aktu" TargetMode="External"/><Relationship Id="rId10" Type="http://schemas.openxmlformats.org/officeDocument/2006/relationships/image" Target="../media/image4.png"/><Relationship Id="rId4" Type="http://schemas.openxmlformats.org/officeDocument/2006/relationships/hyperlink" Target="https://www.mpsv.cz/vyzvy1" TargetMode="External"/><Relationship Id="rId9"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37.xml.rels><?xml version="1.0" encoding="UTF-8" standalone="yes"?>
<Relationships xmlns="http://schemas.openxmlformats.org/package/2006/relationships"><Relationship Id="rId3" Type="http://schemas.openxmlformats.org/officeDocument/2006/relationships/hyperlink" Target="https://www.mpsv.cz/pokyny-potrebne-v-ramci-administrace-projektove-zadosti-v-aplikaci-iskp14-portalu-ms2014-"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8.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1.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3.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4.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5.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6.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7.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8.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9.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0.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5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1.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5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2.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5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3.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5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4.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5.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5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6.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5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7.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5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8.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5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9.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0.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6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1.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6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2.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6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3.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6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4.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6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5.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6.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6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7.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6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8.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6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0.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4.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7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5.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7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6.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7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7.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7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8.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7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9.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0.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8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1.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8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2.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8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3.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8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4.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8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5.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8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6.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8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3" Type="http://schemas.openxmlformats.org/officeDocument/2006/relationships/hyperlink" Target="https://publicita.dotaceeu.cz/" TargetMode="External"/><Relationship Id="rId2" Type="http://schemas.openxmlformats.org/officeDocument/2006/relationships/notesSlide" Target="../notesSlides/notesSlide88.xml"/><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s/_rels/slide8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9.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9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0.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9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1.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9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2.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9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3.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9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4.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9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5.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9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6.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9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7.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9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8.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9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9.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C24413-2DE9-4B5F-AEDA-C03CDC818348}"/>
              </a:ext>
            </a:extLst>
          </p:cNvPr>
          <p:cNvSpPr>
            <a:spLocks noGrp="1"/>
          </p:cNvSpPr>
          <p:nvPr>
            <p:ph type="ctrTitle"/>
          </p:nvPr>
        </p:nvSpPr>
        <p:spPr>
          <a:xfrm>
            <a:off x="810629" y="5870728"/>
            <a:ext cx="9144000" cy="1909763"/>
          </a:xfrm>
        </p:spPr>
        <p:txBody>
          <a:bodyPr>
            <a:normAutofit/>
          </a:bodyPr>
          <a:lstStyle/>
          <a:p>
            <a:br>
              <a:rPr lang="cs-CZ" b="1" dirty="0"/>
            </a:br>
            <a:endParaRPr lang="cs-CZ" b="1" dirty="0"/>
          </a:p>
        </p:txBody>
      </p:sp>
      <p:sp>
        <p:nvSpPr>
          <p:cNvPr id="8" name="Podnadpis 7">
            <a:extLst>
              <a:ext uri="{FF2B5EF4-FFF2-40B4-BE49-F238E27FC236}">
                <a16:creationId xmlns:a16="http://schemas.microsoft.com/office/drawing/2014/main" id="{B04241D5-AD7B-43DA-8341-CB820C416209}"/>
              </a:ext>
            </a:extLst>
          </p:cNvPr>
          <p:cNvSpPr>
            <a:spLocks noGrp="1"/>
          </p:cNvSpPr>
          <p:nvPr>
            <p:ph type="subTitle" idx="1"/>
          </p:nvPr>
        </p:nvSpPr>
        <p:spPr>
          <a:xfrm>
            <a:off x="1427747" y="4940605"/>
            <a:ext cx="9144000" cy="1565916"/>
          </a:xfrm>
        </p:spPr>
        <p:txBody>
          <a:bodyPr/>
          <a:lstStyle/>
          <a:p>
            <a:endParaRPr lang="cs-CZ" dirty="0"/>
          </a:p>
          <a:p>
            <a:pPr algn="l"/>
            <a:r>
              <a:rPr lang="cs-CZ" b="1" dirty="0">
                <a:solidFill>
                  <a:schemeClr val="accent1">
                    <a:lumMod val="75000"/>
                  </a:schemeClr>
                </a:solidFill>
              </a:rPr>
              <a:t>           	</a:t>
            </a:r>
            <a:r>
              <a:rPr lang="cs-CZ" b="1" dirty="0">
                <a:solidFill>
                  <a:schemeClr val="accent1">
                    <a:lumMod val="50000"/>
                  </a:schemeClr>
                </a:solidFill>
              </a:rPr>
              <a:t>Odbor Národního plánu obnovy a PŠČS</a:t>
            </a:r>
          </a:p>
          <a:p>
            <a:pPr algn="l"/>
            <a:endParaRPr lang="cs-CZ" sz="300" b="1" dirty="0">
              <a:solidFill>
                <a:schemeClr val="accent1">
                  <a:lumMod val="50000"/>
                </a:schemeClr>
              </a:solidFill>
            </a:endParaRPr>
          </a:p>
          <a:p>
            <a:pPr algn="l"/>
            <a:r>
              <a:rPr lang="cs-CZ" b="1" dirty="0">
                <a:solidFill>
                  <a:schemeClr val="accent1">
                    <a:lumMod val="50000"/>
                  </a:schemeClr>
                </a:solidFill>
              </a:rPr>
              <a:t>	25. 3. 2025</a:t>
            </a:r>
          </a:p>
        </p:txBody>
      </p:sp>
      <p:sp>
        <p:nvSpPr>
          <p:cNvPr id="6" name="Obdélník 5">
            <a:extLst>
              <a:ext uri="{FF2B5EF4-FFF2-40B4-BE49-F238E27FC236}">
                <a16:creationId xmlns:a16="http://schemas.microsoft.com/office/drawing/2014/main" id="{87B9A624-8E3A-40E0-9AFB-5D35AE22C656}"/>
              </a:ext>
            </a:extLst>
          </p:cNvPr>
          <p:cNvSpPr/>
          <p:nvPr/>
        </p:nvSpPr>
        <p:spPr>
          <a:xfrm>
            <a:off x="1801511" y="1457892"/>
            <a:ext cx="8866489" cy="3996928"/>
          </a:xfrm>
          <a:prstGeom prst="rect">
            <a:avLst/>
          </a:prstGeom>
        </p:spPr>
        <p:txBody>
          <a:bodyPr wrap="square">
            <a:spAutoFit/>
          </a:bodyPr>
          <a:lstStyle/>
          <a:p>
            <a:pPr algn="just">
              <a:lnSpc>
                <a:spcPct val="115000"/>
              </a:lnSpc>
              <a:spcAft>
                <a:spcPts val="1000"/>
              </a:spcAft>
            </a:pPr>
            <a:r>
              <a:rPr lang="cs-CZ" sz="3200" b="1" dirty="0">
                <a:ea typeface="Times New Roman" panose="02020603050405020304" pitchFamily="18" charset="0"/>
                <a:cs typeface="Times New Roman" panose="02020603050405020304" pitchFamily="18" charset="0"/>
              </a:rPr>
              <a:t>S</a:t>
            </a:r>
            <a:r>
              <a:rPr lang="cs-CZ" sz="3200" b="1" dirty="0">
                <a:effectLst/>
                <a:ea typeface="Times New Roman" panose="02020603050405020304" pitchFamily="18" charset="0"/>
                <a:cs typeface="Times New Roman" panose="02020603050405020304" pitchFamily="18" charset="0"/>
              </a:rPr>
              <a:t>eminář pro příjemce </a:t>
            </a:r>
            <a:r>
              <a:rPr lang="cs-CZ" sz="3200" b="1">
                <a:effectLst/>
                <a:ea typeface="Times New Roman" panose="02020603050405020304" pitchFamily="18" charset="0"/>
                <a:cs typeface="Times New Roman" panose="02020603050405020304" pitchFamily="18" charset="0"/>
              </a:rPr>
              <a:t>k Výzvám                        </a:t>
            </a:r>
            <a:endParaRPr lang="cs-CZ" sz="3200" b="1" dirty="0">
              <a:effectLst/>
              <a:ea typeface="Times New Roman" panose="02020603050405020304" pitchFamily="18" charset="0"/>
              <a:cs typeface="Times New Roman" panose="02020603050405020304" pitchFamily="18" charset="0"/>
            </a:endParaRPr>
          </a:p>
          <a:p>
            <a:pPr algn="just">
              <a:lnSpc>
                <a:spcPct val="115000"/>
              </a:lnSpc>
              <a:spcAft>
                <a:spcPts val="1000"/>
              </a:spcAft>
            </a:pPr>
            <a:r>
              <a:rPr lang="cs-CZ" sz="2300" b="1" dirty="0">
                <a:effectLst/>
                <a:ea typeface="Times New Roman" panose="02020603050405020304" pitchFamily="18" charset="0"/>
                <a:cs typeface="Times New Roman" panose="02020603050405020304" pitchFamily="18" charset="0"/>
              </a:rPr>
              <a:t>č. 31_22_003 Rozvoj a modernizace materiálně technické základny sociálních služeb</a:t>
            </a:r>
          </a:p>
          <a:p>
            <a:pPr algn="just">
              <a:lnSpc>
                <a:spcPct val="115000"/>
              </a:lnSpc>
              <a:spcAft>
                <a:spcPts val="1000"/>
              </a:spcAft>
            </a:pPr>
            <a:r>
              <a:rPr lang="cs-CZ" sz="2300" b="1" dirty="0">
                <a:effectLst/>
                <a:ea typeface="Times New Roman" panose="02020603050405020304" pitchFamily="18" charset="0"/>
                <a:cs typeface="Times New Roman" panose="02020603050405020304" pitchFamily="18" charset="0"/>
              </a:rPr>
              <a:t>č. 31_22_043 Zvyšování kapacit nepobytových komunitních sociálních služeb</a:t>
            </a:r>
          </a:p>
          <a:p>
            <a:pPr algn="just">
              <a:lnSpc>
                <a:spcPct val="115000"/>
              </a:lnSpc>
              <a:spcAft>
                <a:spcPts val="1000"/>
              </a:spcAft>
            </a:pPr>
            <a:r>
              <a:rPr lang="cs-CZ" sz="2300" b="1" dirty="0">
                <a:effectLst/>
                <a:ea typeface="Times New Roman" panose="02020603050405020304" pitchFamily="18" charset="0"/>
                <a:cs typeface="Times New Roman" panose="02020603050405020304" pitchFamily="18" charset="0"/>
              </a:rPr>
              <a:t>č. 31_22_044 Modernizace a rozvoj pobytových služeb sociální péče</a:t>
            </a:r>
          </a:p>
          <a:p>
            <a:pPr algn="just">
              <a:lnSpc>
                <a:spcPct val="115000"/>
              </a:lnSpc>
              <a:spcAft>
                <a:spcPts val="1000"/>
              </a:spcAft>
            </a:pPr>
            <a:r>
              <a:rPr lang="cs-CZ" sz="2300" b="1" dirty="0">
                <a:ea typeface="Times New Roman" panose="02020603050405020304" pitchFamily="18" charset="0"/>
                <a:cs typeface="Times New Roman" panose="02020603050405020304" pitchFamily="18" charset="0"/>
              </a:rPr>
              <a:t>č. 31_24_108 Zvyšování kapacit služeb sociálního poradenství a služeb sociální prevence</a:t>
            </a:r>
            <a:endParaRPr lang="cs-CZ" sz="2300" b="1" dirty="0">
              <a:effectLst/>
              <a:ea typeface="Times New Roman" panose="02020603050405020304" pitchFamily="18" charset="0"/>
              <a:cs typeface="Times New Roman" panose="02020603050405020304" pitchFamily="18" charset="0"/>
            </a:endParaRPr>
          </a:p>
        </p:txBody>
      </p:sp>
      <p:pic>
        <p:nvPicPr>
          <p:cNvPr id="12" name="Zástupný symbol pro obrázek 15">
            <a:extLst>
              <a:ext uri="{FF2B5EF4-FFF2-40B4-BE49-F238E27FC236}">
                <a16:creationId xmlns:a16="http://schemas.microsoft.com/office/drawing/2014/main" id="{C1925558-ACC6-4E07-B37C-72B93BBD907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a:xfrm>
            <a:off x="1731399" y="5966521"/>
            <a:ext cx="540000" cy="540000"/>
          </a:xfrm>
          <a:prstGeom prst="rect">
            <a:avLst/>
          </a:prstGeom>
        </p:spPr>
      </p:pic>
      <p:pic>
        <p:nvPicPr>
          <p:cNvPr id="13" name="Zástupný symbol pro obrázek 14">
            <a:extLst>
              <a:ext uri="{FF2B5EF4-FFF2-40B4-BE49-F238E27FC236}">
                <a16:creationId xmlns:a16="http://schemas.microsoft.com/office/drawing/2014/main" id="{754C5D4C-7CD8-40CA-8064-9FEB46FAD13F}"/>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a:xfrm>
            <a:off x="1731399" y="5330728"/>
            <a:ext cx="540000" cy="540000"/>
          </a:xfrm>
          <a:prstGeom prst="rect">
            <a:avLst/>
          </a:prstGeom>
        </p:spPr>
      </p:pic>
      <p:pic>
        <p:nvPicPr>
          <p:cNvPr id="3" name="Obrázek 2">
            <a:extLst>
              <a:ext uri="{FF2B5EF4-FFF2-40B4-BE49-F238E27FC236}">
                <a16:creationId xmlns:a16="http://schemas.microsoft.com/office/drawing/2014/main" id="{B24C222A-535D-6659-7438-8DF0464C6E44}"/>
              </a:ext>
            </a:extLst>
          </p:cNvPr>
          <p:cNvPicPr>
            <a:picLocks noChangeAspect="1"/>
          </p:cNvPicPr>
          <p:nvPr/>
        </p:nvPicPr>
        <p:blipFill>
          <a:blip r:embed="rId5"/>
          <a:stretch>
            <a:fillRect/>
          </a:stretch>
        </p:blipFill>
        <p:spPr>
          <a:xfrm>
            <a:off x="1801511" y="431269"/>
            <a:ext cx="8635774" cy="834928"/>
          </a:xfrm>
          <a:prstGeom prst="rect">
            <a:avLst/>
          </a:prstGeom>
        </p:spPr>
      </p:pic>
    </p:spTree>
    <p:extLst>
      <p:ext uri="{BB962C8B-B14F-4D97-AF65-F5344CB8AC3E}">
        <p14:creationId xmlns:p14="http://schemas.microsoft.com/office/powerpoint/2010/main" val="32892061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Realizace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a:bodyPr>
          <a:lstStyle/>
          <a:p>
            <a:pPr marL="0" indent="0" algn="just">
              <a:buNone/>
            </a:pPr>
            <a:r>
              <a:rPr lang="cs-CZ" sz="3200" b="1" dirty="0">
                <a:solidFill>
                  <a:srgbClr val="002060"/>
                </a:solidFill>
              </a:rPr>
              <a:t>Finanční plán – sledované období</a:t>
            </a:r>
          </a:p>
          <a:p>
            <a:pPr algn="just"/>
            <a:r>
              <a:rPr lang="cs-CZ" dirty="0"/>
              <a:t>V případě, kdy dojde k </a:t>
            </a:r>
            <a:r>
              <a:rPr lang="cs-CZ" b="1" dirty="0"/>
              <a:t>ukončení pouze jedné etapy </a:t>
            </a:r>
            <a:r>
              <a:rPr lang="cs-CZ" dirty="0"/>
              <a:t>před vydáním prvního PA, má příjemce povinnost předložit průběžnou ZoR/ŽoP          do </a:t>
            </a:r>
            <a:r>
              <a:rPr lang="cs-CZ" b="1" dirty="0"/>
              <a:t>20 pracovních dnů </a:t>
            </a:r>
            <a:r>
              <a:rPr lang="cs-CZ" dirty="0"/>
              <a:t>od vydání prvního PA.</a:t>
            </a:r>
          </a:p>
          <a:p>
            <a:pPr algn="just"/>
            <a:r>
              <a:rPr lang="cs-CZ" dirty="0"/>
              <a:t>Pokud příjemce neplánuje předložení ZoR/ŽoP v tomto termínu, je nutné do </a:t>
            </a:r>
            <a:r>
              <a:rPr lang="cs-CZ" b="1" dirty="0"/>
              <a:t>20 pracovních dnů </a:t>
            </a:r>
            <a:r>
              <a:rPr lang="cs-CZ" dirty="0"/>
              <a:t>od vydání prvního PA podat Žádosti              o změnu (ŽoZ), kterou dojde k úpravě harmonogramu etap a FP projektu (případně další změny, jejichž realizace proběhla před vydáním prvního PA).</a:t>
            </a: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269195789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Princip DNSH</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Autofit/>
          </a:bodyPr>
          <a:lstStyle/>
          <a:p>
            <a:pPr marL="0" marR="0" lvl="0" indent="0" algn="just" defTabSz="914400" rtl="0" eaLnBrk="1" fontAlgn="auto" latinLnBrk="0" hangingPunct="1">
              <a:lnSpc>
                <a:spcPct val="90000"/>
              </a:lnSpc>
              <a:spcBef>
                <a:spcPts val="1000"/>
              </a:spcBef>
              <a:spcAft>
                <a:spcPts val="0"/>
              </a:spcAft>
              <a:buClrTx/>
              <a:buSzTx/>
              <a:buNone/>
              <a:tabLst/>
              <a:defRPr/>
            </a:pPr>
            <a:r>
              <a:rPr lang="cs-CZ" sz="3200" b="1" dirty="0">
                <a:solidFill>
                  <a:srgbClr val="002060"/>
                </a:solidFill>
                <a:latin typeface="Calibri" panose="020F0502020204030204" pitchFamily="34" charset="0"/>
              </a:rPr>
              <a:t>Přechod na oběhové hospodářství</a:t>
            </a:r>
            <a:endParaRPr lang="cs-CZ" sz="3200" b="1" dirty="0">
              <a:solidFill>
                <a:srgbClr val="000000"/>
              </a:solidFill>
              <a:latin typeface="Calibri" panose="020F0502020204030204" pitchFamily="34" charset="0"/>
            </a:endParaRP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200" b="1" dirty="0">
                <a:solidFill>
                  <a:srgbClr val="000000"/>
                </a:solidFill>
                <a:latin typeface="Calibri" panose="020F0502020204030204" pitchFamily="34" charset="0"/>
              </a:rPr>
              <a:t>Pro plnění podmínky </a:t>
            </a:r>
            <a:r>
              <a:rPr lang="cs-CZ" sz="3200" dirty="0">
                <a:solidFill>
                  <a:srgbClr val="000000"/>
                </a:solidFill>
                <a:latin typeface="Calibri" panose="020F0502020204030204" pitchFamily="34" charset="0"/>
              </a:rPr>
              <a:t>DNSH není nutné splnit definici odpadu dle zákona č. 541/2020 Sb., o odpadech, lze započítat i další druhy materiálů, které jsou ihned využity na staveništi a které se formálně nestanou odpadem dle zákona. Do tohoto množství se opět nezapočítává nebezpečný materiál (musí s ním být nakládáno v souladu s legislativou) a materiál svým charakterem spadající pod položku 17 05 04 (Zemina a kamení).</a:t>
            </a: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724887"/>
            <a:ext cx="569495" cy="569495"/>
          </a:xfrm>
          <a:prstGeom prst="rect">
            <a:avLst/>
          </a:prstGeom>
        </p:spPr>
      </p:pic>
    </p:spTree>
    <p:extLst>
      <p:ext uri="{BB962C8B-B14F-4D97-AF65-F5344CB8AC3E}">
        <p14:creationId xmlns:p14="http://schemas.microsoft.com/office/powerpoint/2010/main" val="53416003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Princip DNSH</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Autofit/>
          </a:bodyPr>
          <a:lstStyle/>
          <a:p>
            <a:pPr marL="0" indent="0" algn="just">
              <a:buNone/>
              <a:defRPr/>
            </a:pPr>
            <a:r>
              <a:rPr lang="cs-CZ" sz="3200" b="1" dirty="0">
                <a:solidFill>
                  <a:srgbClr val="002060"/>
                </a:solidFill>
                <a:latin typeface="Calibri" panose="020F0502020204030204" pitchFamily="34" charset="0"/>
              </a:rPr>
              <a:t>Přechod na oběhové hospodářství</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b="1" dirty="0">
                <a:solidFill>
                  <a:srgbClr val="000000"/>
                </a:solidFill>
                <a:latin typeface="Calibri" panose="020F0502020204030204" pitchFamily="34" charset="0"/>
              </a:rPr>
              <a:t>Jak prokazovat splnění</a:t>
            </a:r>
            <a:r>
              <a:rPr lang="cs-CZ" dirty="0">
                <a:solidFill>
                  <a:srgbClr val="000000"/>
                </a:solidFill>
                <a:latin typeface="Calibri" panose="020F0502020204030204" pitchFamily="34" charset="0"/>
              </a:rPr>
              <a:t>: Je třeba uvést alespoň celkové množství relevantního odpadu a celkové množství recyklovaného odpadu. Tuto informaci příjemce uvede jako součást závěrečné zprávy                    o realizaci/žádosti o platbu v Potvrzení o splnění požadavků/podmínek DNSH, případně jako samostatnou přílohu tohoto Potvrzení. Dále je tuto skutečnost nutné podložit dalšími průkaznými dokumenty, např. vážními lístky, potvrzení/smlouvu                 o recyklaci stavebních odpadů, případně důkazy prokazujícími znovuvyužití tohoto materiálu.</a:t>
            </a: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724887"/>
            <a:ext cx="569495" cy="569495"/>
          </a:xfrm>
          <a:prstGeom prst="rect">
            <a:avLst/>
          </a:prstGeom>
        </p:spPr>
      </p:pic>
    </p:spTree>
    <p:extLst>
      <p:ext uri="{BB962C8B-B14F-4D97-AF65-F5344CB8AC3E}">
        <p14:creationId xmlns:p14="http://schemas.microsoft.com/office/powerpoint/2010/main" val="172207310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Opatření v oblasti energetických úspor</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Autofit/>
          </a:bodyPr>
          <a:lstStyle/>
          <a:p>
            <a:pPr marL="0" marR="0" lvl="0" indent="0" algn="just" defTabSz="914400" rtl="0" eaLnBrk="1" fontAlgn="auto" latinLnBrk="0" hangingPunct="1">
              <a:lnSpc>
                <a:spcPct val="90000"/>
              </a:lnSpc>
              <a:spcBef>
                <a:spcPts val="1000"/>
              </a:spcBef>
              <a:spcAft>
                <a:spcPts val="0"/>
              </a:spcAft>
              <a:buClrTx/>
              <a:buSzTx/>
              <a:buNone/>
              <a:tabLst/>
              <a:defRPr/>
            </a:pPr>
            <a:r>
              <a:rPr lang="cs-CZ" sz="2400" b="1" dirty="0">
                <a:solidFill>
                  <a:srgbClr val="002060"/>
                </a:solidFill>
                <a:latin typeface="Calibri" panose="020F0502020204030204" pitchFamily="34" charset="0"/>
              </a:rPr>
              <a:t>Nedílnou součástí realizace projektů NPO v gesci MPSV, jsou i opatření v oblasti dosažení energetických úspor. Obecně platí, že se musí jednat o: </a:t>
            </a:r>
          </a:p>
          <a:p>
            <a:pPr algn="just"/>
            <a:r>
              <a:rPr lang="cs-CZ" sz="2400" dirty="0"/>
              <a:t>novostavbu, která dosahuje alespoň 20 % úspor primární energie oproti NZEB (budova s téměř nulovou spotřebou energie), nebo </a:t>
            </a:r>
          </a:p>
          <a:p>
            <a:pPr algn="just"/>
            <a:r>
              <a:rPr lang="cs-CZ" sz="2400" dirty="0"/>
              <a:t>rekonstrukci typ A (více než 30 % úspor primární energie, resp. 30% snížení emisí), nebo</a:t>
            </a:r>
          </a:p>
          <a:p>
            <a:pPr algn="just"/>
            <a:r>
              <a:rPr lang="cs-CZ" sz="2400" dirty="0"/>
              <a:t>rekonstrukci typ B (alespoň 2 % úspor primární energie, resp. 2 % snížení emisí).</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2400" dirty="0">
                <a:solidFill>
                  <a:srgbClr val="000000"/>
                </a:solidFill>
                <a:latin typeface="Calibri" panose="020F0502020204030204" pitchFamily="34" charset="0"/>
              </a:rPr>
              <a:t>Splnění jednoho z výše uvedených typů opatření (a na ně navázaných stavebních a technických úprav), k nimž se příjemce zavázal, je podmínkou Výzvy, a případné nesplnění může být sankcionováno v souladu s PA.</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sz="2400"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724887"/>
            <a:ext cx="569495" cy="569495"/>
          </a:xfrm>
          <a:prstGeom prst="rect">
            <a:avLst/>
          </a:prstGeom>
        </p:spPr>
      </p:pic>
    </p:spTree>
    <p:extLst>
      <p:ext uri="{BB962C8B-B14F-4D97-AF65-F5344CB8AC3E}">
        <p14:creationId xmlns:p14="http://schemas.microsoft.com/office/powerpoint/2010/main" val="206988961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Veřejnosprávní kontroly projektů</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Autofit/>
          </a:bodyPr>
          <a:lstStyle/>
          <a:p>
            <a:pPr marL="0" marR="0" lvl="0" indent="0" algn="just" defTabSz="914400" rtl="0" eaLnBrk="1" fontAlgn="auto" latinLnBrk="0" hangingPunct="1">
              <a:lnSpc>
                <a:spcPct val="90000"/>
              </a:lnSpc>
              <a:spcBef>
                <a:spcPts val="1000"/>
              </a:spcBef>
              <a:spcAft>
                <a:spcPts val="0"/>
              </a:spcAft>
              <a:buClrTx/>
              <a:buSzTx/>
              <a:buNone/>
              <a:tabLst/>
              <a:defRPr/>
            </a:pPr>
            <a:r>
              <a:rPr lang="cs-CZ" sz="2400" b="1" dirty="0">
                <a:solidFill>
                  <a:srgbClr val="002060"/>
                </a:solidFill>
                <a:latin typeface="Calibri" panose="020F0502020204030204" pitchFamily="34" charset="0"/>
              </a:rPr>
              <a:t>Cílem veřejnosprávních kontrol je ověření:</a:t>
            </a:r>
          </a:p>
          <a:p>
            <a:pPr algn="just"/>
            <a:r>
              <a:rPr lang="cs-CZ" sz="2400" dirty="0"/>
              <a:t>skutečného stavu projektů, </a:t>
            </a:r>
          </a:p>
          <a:p>
            <a:pPr algn="just"/>
            <a:r>
              <a:rPr lang="cs-CZ" sz="2400" dirty="0"/>
              <a:t>pravdivosti údajů poskytovaných příjemcem podpory,</a:t>
            </a:r>
          </a:p>
          <a:p>
            <a:pPr algn="just"/>
            <a:r>
              <a:rPr lang="cs-CZ" sz="2400" dirty="0"/>
              <a:t>úplnosti dokumentace projektu,</a:t>
            </a:r>
          </a:p>
          <a:p>
            <a:pPr algn="just"/>
            <a:r>
              <a:rPr lang="cs-CZ" sz="2400" dirty="0"/>
              <a:t>souladu činností příjemce s vnitrostátními pravidly a pravidly Evropské unie.</a:t>
            </a:r>
          </a:p>
          <a:p>
            <a:pPr algn="just">
              <a:buFont typeface="Wingdings" panose="05000000000000000000" pitchFamily="2" charset="2"/>
              <a:buChar char="ü"/>
            </a:pPr>
            <a:r>
              <a:rPr lang="cs-CZ" sz="2400" dirty="0">
                <a:solidFill>
                  <a:srgbClr val="000000"/>
                </a:solidFill>
                <a:latin typeface="Calibri" panose="020F0502020204030204" pitchFamily="34" charset="0"/>
              </a:rPr>
              <a:t>MPSV je</a:t>
            </a:r>
            <a:r>
              <a:rPr lang="cs-CZ" sz="2400" dirty="0"/>
              <a:t> oprávněno provádět veřejnosprávní kontroly projektů.</a:t>
            </a:r>
          </a:p>
          <a:p>
            <a:pPr algn="just">
              <a:buFont typeface="Wingdings" panose="05000000000000000000" pitchFamily="2" charset="2"/>
              <a:buChar char="ü"/>
            </a:pPr>
            <a:r>
              <a:rPr lang="cs-CZ" sz="2400" dirty="0">
                <a:solidFill>
                  <a:srgbClr val="000000"/>
                </a:solidFill>
                <a:latin typeface="Calibri" panose="020F0502020204030204" pitchFamily="34" charset="0"/>
              </a:rPr>
              <a:t>Dle „Zákona o finanční kontrole“.</a:t>
            </a:r>
          </a:p>
          <a:p>
            <a:pPr algn="just">
              <a:buFont typeface="Wingdings" panose="05000000000000000000" pitchFamily="2" charset="2"/>
              <a:buChar char="ü"/>
            </a:pPr>
            <a:r>
              <a:rPr lang="cs-CZ" sz="2400" dirty="0"/>
              <a:t>Kontroly projektů mohou být prováděny jak v průběhu jejich realizace, tak                  v době udržitelnosti.</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sz="2400"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724887"/>
            <a:ext cx="569495" cy="569495"/>
          </a:xfrm>
          <a:prstGeom prst="rect">
            <a:avLst/>
          </a:prstGeom>
        </p:spPr>
      </p:pic>
    </p:spTree>
    <p:extLst>
      <p:ext uri="{BB962C8B-B14F-4D97-AF65-F5344CB8AC3E}">
        <p14:creationId xmlns:p14="http://schemas.microsoft.com/office/powerpoint/2010/main" val="12088517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Veřejnosprávní kontroly projektů</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Autofit/>
          </a:bodyPr>
          <a:lstStyle/>
          <a:p>
            <a:pPr marL="0" marR="0" lvl="0" indent="0" algn="just" defTabSz="914400" rtl="0" eaLnBrk="1" fontAlgn="auto" latinLnBrk="0" hangingPunct="1">
              <a:lnSpc>
                <a:spcPct val="90000"/>
              </a:lnSpc>
              <a:spcBef>
                <a:spcPts val="1000"/>
              </a:spcBef>
              <a:spcAft>
                <a:spcPts val="0"/>
              </a:spcAft>
              <a:buClrTx/>
              <a:buSzTx/>
              <a:buNone/>
              <a:tabLst/>
              <a:defRPr/>
            </a:pPr>
            <a:r>
              <a:rPr lang="cs-CZ" sz="2400" b="1" dirty="0">
                <a:solidFill>
                  <a:srgbClr val="002060"/>
                </a:solidFill>
                <a:latin typeface="Calibri" panose="020F0502020204030204" pitchFamily="34" charset="0"/>
              </a:rPr>
              <a:t>Hlavní zaměření kontrol je ověření:</a:t>
            </a:r>
          </a:p>
          <a:p>
            <a:pPr algn="just"/>
            <a:r>
              <a:rPr lang="cs-CZ" sz="2300" b="1" dirty="0"/>
              <a:t>naplnění a udržení cíle a účelu </a:t>
            </a:r>
            <a:r>
              <a:rPr lang="cs-CZ" sz="2300" dirty="0"/>
              <a:t>projektu uvedeného v Žádosti o podporu a v PA,</a:t>
            </a:r>
          </a:p>
          <a:p>
            <a:pPr algn="just"/>
            <a:r>
              <a:rPr lang="cs-CZ" sz="2300" b="1" dirty="0"/>
              <a:t>skutečného stavu </a:t>
            </a:r>
            <a:r>
              <a:rPr lang="cs-CZ" sz="2300" dirty="0"/>
              <a:t>pořízeného majetku v místě realizace s ohledem na jednotlivé výdaje projektu deklarované v </a:t>
            </a:r>
            <a:r>
              <a:rPr lang="cs-CZ" sz="2300" b="1" dirty="0"/>
              <a:t>soupiskách dokladů,</a:t>
            </a:r>
          </a:p>
          <a:p>
            <a:pPr algn="just"/>
            <a:r>
              <a:rPr lang="cs-CZ" sz="2300" dirty="0"/>
              <a:t>ověření souladu </a:t>
            </a:r>
            <a:r>
              <a:rPr lang="cs-CZ" sz="2300" b="1" dirty="0"/>
              <a:t>originálních dokladů </a:t>
            </a:r>
            <a:r>
              <a:rPr lang="cs-CZ" sz="2300" dirty="0"/>
              <a:t>s doklady předloženými elektronicky v průběhu realizace projektu,</a:t>
            </a:r>
          </a:p>
          <a:p>
            <a:pPr algn="just"/>
            <a:r>
              <a:rPr lang="cs-CZ" sz="2300" dirty="0"/>
              <a:t>kontrola </a:t>
            </a:r>
            <a:r>
              <a:rPr lang="cs-CZ" sz="2300" b="1" dirty="0"/>
              <a:t>evidence a účtování </a:t>
            </a:r>
            <a:r>
              <a:rPr lang="cs-CZ" sz="2300" dirty="0"/>
              <a:t>pořízeného majetku v ekonomickém systému příjemce včetně indikátorů, </a:t>
            </a:r>
          </a:p>
          <a:p>
            <a:pPr algn="just"/>
            <a:r>
              <a:rPr lang="cs-CZ" sz="2300" dirty="0"/>
              <a:t>ověření vlastnické struktury příjemce dotace,</a:t>
            </a:r>
          </a:p>
          <a:p>
            <a:pPr algn="just"/>
            <a:r>
              <a:rPr lang="cs-CZ" sz="2300" dirty="0"/>
              <a:t>archivace dokumentů spojených s realizací a udržitelností projektu.</a:t>
            </a:r>
          </a:p>
          <a:p>
            <a:pPr marL="0" marR="0" lvl="0" indent="0" algn="just" defTabSz="914400" rtl="0" eaLnBrk="1" fontAlgn="auto" latinLnBrk="0" hangingPunct="1">
              <a:lnSpc>
                <a:spcPct val="90000"/>
              </a:lnSpc>
              <a:spcBef>
                <a:spcPts val="1000"/>
              </a:spcBef>
              <a:spcAft>
                <a:spcPts val="0"/>
              </a:spcAft>
              <a:buClrTx/>
              <a:buSzTx/>
              <a:buNone/>
              <a:tabLst/>
              <a:defRPr/>
            </a:pPr>
            <a:endParaRPr lang="cs-CZ" sz="2400"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724887"/>
            <a:ext cx="569495" cy="569495"/>
          </a:xfrm>
          <a:prstGeom prst="rect">
            <a:avLst/>
          </a:prstGeom>
        </p:spPr>
      </p:pic>
    </p:spTree>
    <p:extLst>
      <p:ext uri="{BB962C8B-B14F-4D97-AF65-F5344CB8AC3E}">
        <p14:creationId xmlns:p14="http://schemas.microsoft.com/office/powerpoint/2010/main" val="215643413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sz="4400" b="1">
                <a:solidFill>
                  <a:schemeClr val="bg1"/>
                </a:solidFill>
              </a:rPr>
              <a:t>Děkujeme za pozornost</a:t>
            </a:r>
            <a:endParaRPr lang="cs-CZ" b="1" dirty="0">
              <a:solidFill>
                <a:schemeClr val="bg1"/>
              </a:solidFill>
            </a:endParaRP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2485824" y="2198603"/>
            <a:ext cx="7620702" cy="767863"/>
          </a:xfrm>
        </p:spPr>
        <p:txBody>
          <a:bodyPr>
            <a:noAutofit/>
          </a:bodyPr>
          <a:lstStyle/>
          <a:p>
            <a:pPr marL="0" indent="0">
              <a:buNone/>
            </a:pPr>
            <a:r>
              <a:rPr lang="cs-CZ" sz="3600" b="1" dirty="0">
                <a:solidFill>
                  <a:srgbClr val="002060"/>
                </a:solidFill>
                <a:latin typeface="Calibri" panose="020F0502020204030204" pitchFamily="34" charset="0"/>
              </a:rPr>
              <a:t>Odbor Národního plánu obnovy a PŠČS</a:t>
            </a: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029025" y="5635256"/>
            <a:ext cx="7942111" cy="767863"/>
          </a:xfrm>
          <a:prstGeom prst="rect">
            <a:avLst/>
          </a:prstGeom>
        </p:spPr>
      </p:pic>
      <p:pic>
        <p:nvPicPr>
          <p:cNvPr id="5" name="Obrázek 4" descr="Obsah obrázku logo, Grafika, Písmo, symbol&#10;&#10;Obsah vygenerovaný umělou inteligencí může být nesprávný.">
            <a:extLst>
              <a:ext uri="{FF2B5EF4-FFF2-40B4-BE49-F238E27FC236}">
                <a16:creationId xmlns:a16="http://schemas.microsoft.com/office/drawing/2014/main" id="{28B3583F-A7A7-E72D-6B27-30E3B7F709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41412" y="3219129"/>
            <a:ext cx="2135845" cy="1601884"/>
          </a:xfrm>
          <a:prstGeom prst="rect">
            <a:avLst/>
          </a:prstGeom>
        </p:spPr>
      </p:pic>
    </p:spTree>
    <p:extLst>
      <p:ext uri="{BB962C8B-B14F-4D97-AF65-F5344CB8AC3E}">
        <p14:creationId xmlns:p14="http://schemas.microsoft.com/office/powerpoint/2010/main" val="2037688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Realizace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a:bodyPr>
          <a:lstStyle/>
          <a:p>
            <a:pPr marL="0" indent="0" algn="just">
              <a:buNone/>
            </a:pPr>
            <a:r>
              <a:rPr lang="cs-CZ" sz="3200" b="1" dirty="0">
                <a:solidFill>
                  <a:srgbClr val="002060"/>
                </a:solidFill>
              </a:rPr>
              <a:t>Finanční plán – sledované období</a:t>
            </a:r>
          </a:p>
          <a:p>
            <a:pPr algn="just"/>
            <a:r>
              <a:rPr lang="cs-CZ" sz="3200" dirty="0"/>
              <a:t>V případě, že dojde k ukončení </a:t>
            </a:r>
            <a:r>
              <a:rPr lang="cs-CZ" sz="3200" b="1" dirty="0"/>
              <a:t>více než jedné etapy </a:t>
            </a:r>
            <a:r>
              <a:rPr lang="cs-CZ" sz="3200" dirty="0"/>
              <a:t>před vydáním prvního PA a příjemce nepožádal o úpravu HMG etap a FP před jeho vydáním, musí příjemce nejprve </a:t>
            </a:r>
            <a:r>
              <a:rPr lang="cs-CZ" sz="3200" b="1" dirty="0"/>
              <a:t>do 20 pracovních dnů </a:t>
            </a:r>
            <a:r>
              <a:rPr lang="cs-CZ" sz="3200" dirty="0"/>
              <a:t>od vydání prvního PA podat </a:t>
            </a:r>
            <a:r>
              <a:rPr lang="cs-CZ" sz="3200" b="1" dirty="0"/>
              <a:t>ŽoZ </a:t>
            </a:r>
            <a:r>
              <a:rPr lang="cs-CZ" sz="3200" dirty="0"/>
              <a:t>a upravit si FP (posunout nebo sloučit etapy). </a:t>
            </a:r>
          </a:p>
          <a:p>
            <a:pPr algn="just"/>
            <a:r>
              <a:rPr lang="cs-CZ" sz="3200" dirty="0"/>
              <a:t>Důvodem pro podání ŽoZ je fakt, že MS2014+ neumožňuje podání více ŽoP současně. </a:t>
            </a: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4279932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Realizace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lnSpcReduction="10000"/>
          </a:bodyPr>
          <a:lstStyle/>
          <a:p>
            <a:pPr marL="0" indent="0" algn="just">
              <a:buNone/>
            </a:pPr>
            <a:r>
              <a:rPr lang="cs-CZ" sz="3200" b="1" dirty="0">
                <a:solidFill>
                  <a:srgbClr val="002060"/>
                </a:solidFill>
              </a:rPr>
              <a:t>Finanční plán – sledované období</a:t>
            </a:r>
          </a:p>
          <a:p>
            <a:pPr algn="just"/>
            <a:r>
              <a:rPr lang="cs-CZ" dirty="0"/>
              <a:t>Lhůta pro podání </a:t>
            </a:r>
            <a:r>
              <a:rPr lang="cs-CZ" b="1" dirty="0"/>
              <a:t>ŽoP</a:t>
            </a:r>
            <a:r>
              <a:rPr lang="cs-CZ" dirty="0"/>
              <a:t> v případě ukončení </a:t>
            </a:r>
            <a:r>
              <a:rPr lang="cs-CZ" b="1" dirty="0"/>
              <a:t>více etap </a:t>
            </a:r>
            <a:r>
              <a:rPr lang="cs-CZ" dirty="0"/>
              <a:t>není                          20 pracovních dnů od vydání prvního PA, ale </a:t>
            </a:r>
            <a:r>
              <a:rPr lang="cs-CZ" b="1" dirty="0"/>
              <a:t>20 pracovních dnů</a:t>
            </a:r>
            <a:r>
              <a:rPr lang="cs-CZ" dirty="0"/>
              <a:t>:</a:t>
            </a:r>
          </a:p>
          <a:p>
            <a:pPr algn="just"/>
            <a:r>
              <a:rPr lang="cs-CZ" b="1" dirty="0"/>
              <a:t>od schválení ŽoZ</a:t>
            </a:r>
            <a:r>
              <a:rPr lang="cs-CZ" dirty="0"/>
              <a:t>, v případě, že dojde pouze ke sloučení již ukončených etap. Jako datum zahájení sloučené etapy se uvede datum zahájení realizace projektu, jako datum ukončení sloučené etapy se uvede datum ukončení poslední etapy, která byla ukončena před vydáním prvního PA;</a:t>
            </a:r>
          </a:p>
          <a:p>
            <a:pPr algn="just"/>
            <a:r>
              <a:rPr lang="cs-CZ" b="1" dirty="0"/>
              <a:t>od ukončení etapy podle nového harmonogramu</a:t>
            </a:r>
            <a:r>
              <a:rPr lang="cs-CZ" dirty="0"/>
              <a:t>, dochází-li                    k prodloužení etapy do období po vydání PA. </a:t>
            </a: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36400202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Realizace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fontScale="70000" lnSpcReduction="20000"/>
          </a:bodyPr>
          <a:lstStyle/>
          <a:p>
            <a:pPr marL="0" indent="0" algn="just">
              <a:buNone/>
            </a:pPr>
            <a:r>
              <a:rPr lang="cs-CZ" sz="4600" b="1" dirty="0">
                <a:solidFill>
                  <a:srgbClr val="002060"/>
                </a:solidFill>
              </a:rPr>
              <a:t>Finanční plán – vyúčtování, skutečné čerpání </a:t>
            </a:r>
          </a:p>
          <a:p>
            <a:pPr algn="just"/>
            <a:r>
              <a:rPr lang="cs-CZ" sz="3600" dirty="0"/>
              <a:t>Finanční plán se aktualizuje automaticky dle schválené žádosti o platbu.</a:t>
            </a:r>
          </a:p>
          <a:p>
            <a:pPr algn="just"/>
            <a:r>
              <a:rPr lang="cs-CZ" sz="3600" dirty="0"/>
              <a:t>Nevyčerpané prostředky se mezi sledovanými obdobími přesouvají automaticky.</a:t>
            </a:r>
          </a:p>
          <a:p>
            <a:pPr algn="just"/>
            <a:r>
              <a:rPr lang="cs-CZ" sz="3600" dirty="0"/>
              <a:t>Příjemci </a:t>
            </a:r>
            <a:r>
              <a:rPr lang="cs-CZ" sz="3600" b="1" dirty="0"/>
              <a:t>výzvy č. 31_22_003 </a:t>
            </a:r>
            <a:r>
              <a:rPr lang="cs-CZ" sz="3600" dirty="0"/>
              <a:t>mají povinnost v případě změny výše finančních prostředků oproti výši v nastaveném FP dle MS2014+/PA oznámit prostřednictvím ŽoZ nejpozději do ukončení sledovaného období před podáním ŽoP.</a:t>
            </a:r>
          </a:p>
          <a:p>
            <a:pPr algn="just"/>
            <a:r>
              <a:rPr lang="cs-CZ" sz="3600" dirty="0"/>
              <a:t>Příjemci výzvy </a:t>
            </a:r>
            <a:r>
              <a:rPr lang="cs-CZ" sz="3600" b="1" dirty="0"/>
              <a:t>č. 31_22_043, č. 31_22_044 a č. 31_24_108 </a:t>
            </a:r>
            <a:r>
              <a:rPr lang="cs-CZ" sz="3600" dirty="0"/>
              <a:t>nemají závazný FP ve smyslu výše čerpání finančních prostředků v jednotlivých etapách/monitorovacích obdobích (nemusí změny před vlastní realizací  nahlásit).</a:t>
            </a: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27342815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Realizace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a:bodyPr>
          <a:lstStyle/>
          <a:p>
            <a:pPr marL="0" indent="0" algn="just">
              <a:buNone/>
            </a:pPr>
            <a:r>
              <a:rPr lang="cs-CZ" sz="3200" b="1" dirty="0">
                <a:solidFill>
                  <a:srgbClr val="002060"/>
                </a:solidFill>
              </a:rPr>
              <a:t>Způsobilost výdajů</a:t>
            </a:r>
          </a:p>
          <a:p>
            <a:pPr algn="just"/>
            <a:r>
              <a:rPr lang="cs-CZ" sz="3200" dirty="0"/>
              <a:t>Úspěšné ukončení procesu hodnocení neznamená </a:t>
            </a:r>
            <a:r>
              <a:rPr lang="cs-CZ" sz="3200" b="1" dirty="0"/>
              <a:t>potvrzení způsobilosti výdajů</a:t>
            </a:r>
            <a:r>
              <a:rPr lang="cs-CZ" sz="3200" dirty="0"/>
              <a:t>.</a:t>
            </a:r>
          </a:p>
          <a:p>
            <a:pPr algn="just"/>
            <a:r>
              <a:rPr lang="cs-CZ" sz="3200" dirty="0"/>
              <a:t>Způsobilost výdaje projektu je potvrzena v rámci kontroly předložených ŽoZ a ŽoP na základě doložení výdaje                         v podané ŽoP. </a:t>
            </a:r>
          </a:p>
          <a:p>
            <a:pPr algn="just"/>
            <a:r>
              <a:rPr lang="cs-CZ" sz="3200" dirty="0"/>
              <a:t>Příspěvek z NPO je možné poskytnout pouze na způsobilý výdaj, který splňuje všechna hlediska způsobilosti.</a:t>
            </a: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4179694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Realizace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a:bodyPr>
          <a:lstStyle/>
          <a:p>
            <a:pPr marL="0" indent="0" algn="just">
              <a:buNone/>
            </a:pPr>
            <a:r>
              <a:rPr lang="cs-CZ" sz="3200" b="1" dirty="0">
                <a:solidFill>
                  <a:srgbClr val="002060"/>
                </a:solidFill>
              </a:rPr>
              <a:t>Způsobilost výdajů</a:t>
            </a:r>
          </a:p>
          <a:p>
            <a:pPr algn="just">
              <a:buFont typeface="Wingdings" panose="05000000000000000000" pitchFamily="2" charset="2"/>
              <a:buChar char="ü"/>
            </a:pPr>
            <a:r>
              <a:rPr lang="cs-CZ" sz="3200" b="1" dirty="0">
                <a:solidFill>
                  <a:srgbClr val="002060"/>
                </a:solidFill>
                <a:latin typeface="Calibri" panose="020F0502020204030204" pitchFamily="34" charset="0"/>
              </a:rPr>
              <a:t>Věcná způsobilost  </a:t>
            </a:r>
            <a:r>
              <a:rPr lang="cs-CZ" sz="3200" dirty="0"/>
              <a:t>- splnění podmínky souladu s právními předpisy, pravidly NPO a podmínkami podpory, zejména              s PA.</a:t>
            </a:r>
          </a:p>
          <a:p>
            <a:pPr algn="just"/>
            <a:r>
              <a:rPr lang="cs-CZ" sz="3200" dirty="0"/>
              <a:t>Pokud budova slouží k více účelům, nejen pro aktivity projektu podporované výzvou vymezí se přesná  podlahová plocha a náklady. </a:t>
            </a:r>
          </a:p>
          <a:p>
            <a:pPr algn="just">
              <a:buFont typeface="Wingdings" panose="05000000000000000000" pitchFamily="2" charset="2"/>
              <a:buChar char="ü"/>
            </a:pPr>
            <a:r>
              <a:rPr lang="cs-CZ" sz="3200" b="1" dirty="0">
                <a:solidFill>
                  <a:srgbClr val="002060"/>
                </a:solidFill>
                <a:latin typeface="Calibri" panose="020F0502020204030204" pitchFamily="34" charset="0"/>
              </a:rPr>
              <a:t>Místní způsobilost výdaje  </a:t>
            </a:r>
            <a:r>
              <a:rPr lang="cs-CZ" sz="3200" dirty="0"/>
              <a:t>- území ČR.</a:t>
            </a:r>
          </a:p>
          <a:p>
            <a:pPr algn="just"/>
            <a:endParaRPr lang="cs-CZ" sz="32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7429991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Realizace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fontScale="77500" lnSpcReduction="20000"/>
          </a:bodyPr>
          <a:lstStyle/>
          <a:p>
            <a:pPr marL="0" indent="0" algn="just">
              <a:buNone/>
            </a:pPr>
            <a:r>
              <a:rPr lang="cs-CZ" sz="4100" b="1" dirty="0">
                <a:solidFill>
                  <a:srgbClr val="002060"/>
                </a:solidFill>
              </a:rPr>
              <a:t>Způsobilost výdajů</a:t>
            </a:r>
          </a:p>
          <a:p>
            <a:pPr algn="just"/>
            <a:r>
              <a:rPr lang="cs-CZ" sz="3600" b="1" dirty="0">
                <a:solidFill>
                  <a:srgbClr val="002060"/>
                </a:solidFill>
                <a:latin typeface="Calibri" panose="020F0502020204030204" pitchFamily="34" charset="0"/>
              </a:rPr>
              <a:t>Přiměřenost výdaje </a:t>
            </a:r>
            <a:r>
              <a:rPr lang="cs-CZ" sz="3600" dirty="0"/>
              <a:t>- výdaj je hospodárný, účelný a efektivní a jeho výše odpovídá cenám v místě a čase obvyklým.</a:t>
            </a:r>
          </a:p>
          <a:p>
            <a:pPr algn="just"/>
            <a:r>
              <a:rPr lang="cs-CZ" sz="3600" dirty="0"/>
              <a:t>Příjemce může být v rámci ověření ceny obvyklé vyzván k doložení způsobu stanovení ceny (neplatí pro ceny stanovené znaleckým posudkem, při výběru dodavatele na základě výběrového řízení                  a u nákupu do 100 000 bez DPH Kč).</a:t>
            </a:r>
          </a:p>
          <a:p>
            <a:pPr algn="just"/>
            <a:r>
              <a:rPr lang="cs-CZ" sz="3600" dirty="0"/>
              <a:t>Příjemce může být vyzván k ponížení výdaje na základě porovnání obdobného předmětu plnění v rámci stejné výzvy a na základě dalších ověření způsobilosti PM (např. výdaj za zpracování osnovy SP max. do 150 000 Kč.) </a:t>
            </a:r>
          </a:p>
          <a:p>
            <a:pPr algn="just"/>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5291355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Realizace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fontScale="92500" lnSpcReduction="20000"/>
          </a:bodyPr>
          <a:lstStyle/>
          <a:p>
            <a:pPr marL="0" indent="0" algn="just">
              <a:buNone/>
            </a:pPr>
            <a:r>
              <a:rPr lang="cs-CZ" sz="3500" b="1" dirty="0">
                <a:solidFill>
                  <a:srgbClr val="002060"/>
                </a:solidFill>
              </a:rPr>
              <a:t>Způsobilost výdajů</a:t>
            </a:r>
          </a:p>
          <a:p>
            <a:pPr algn="just">
              <a:buFont typeface="Wingdings" panose="05000000000000000000" pitchFamily="2" charset="2"/>
              <a:buChar char="ü"/>
            </a:pPr>
            <a:r>
              <a:rPr lang="cs-CZ" sz="2700" b="1" dirty="0">
                <a:solidFill>
                  <a:srgbClr val="002060"/>
                </a:solidFill>
                <a:latin typeface="Calibri" panose="020F0502020204030204" pitchFamily="34" charset="0"/>
              </a:rPr>
              <a:t>Časová způsobilost </a:t>
            </a:r>
            <a:r>
              <a:rPr lang="cs-CZ" sz="2700" dirty="0"/>
              <a:t>- vznik výdaje a jeho úhrady od 1. 2. 2020 do data uvedeného v textu výzvy, pokud výzva nestanovuje jinak. </a:t>
            </a:r>
          </a:p>
          <a:p>
            <a:pPr algn="just"/>
            <a:r>
              <a:rPr lang="cs-CZ" sz="2700" dirty="0"/>
              <a:t>V případě dokončených projektů jsou způsobilé pouze výdaje na základě smluv uzavřených po 1. 2. 2020, pokud výzva nestanovuje jinak.</a:t>
            </a:r>
          </a:p>
          <a:p>
            <a:pPr algn="just"/>
            <a:r>
              <a:rPr lang="cs-CZ" sz="2700" dirty="0"/>
              <a:t>Za vznik nákladu se považuje okamžik reálného vynaložení zdroje příjemcem, s nímž je spojen nárok na odpovídající plnění (platba dodavateli, úrok apod.), zpravidla je to datum uskutečnitelného zdanitelného plnění nebo relevantní dokument jako např. předávací protokol.</a:t>
            </a:r>
          </a:p>
          <a:p>
            <a:pPr algn="just">
              <a:buFont typeface="Wingdings" panose="05000000000000000000" pitchFamily="2" charset="2"/>
              <a:buChar char="ü"/>
            </a:pPr>
            <a:r>
              <a:rPr lang="cs-CZ" sz="2700" b="1" dirty="0">
                <a:solidFill>
                  <a:srgbClr val="002060"/>
                </a:solidFill>
                <a:latin typeface="Calibri" panose="020F0502020204030204" pitchFamily="34" charset="0"/>
              </a:rPr>
              <a:t>Vykázání výdaje</a:t>
            </a:r>
            <a:r>
              <a:rPr lang="cs-CZ" sz="2700" dirty="0"/>
              <a:t>  - identifikovatelný, prokazatelný a doložitelný výdaj dle požadavků uvedených v kapitole 4 SP dané výzvy (účetní doklad, podpůrná dokumentace).</a:t>
            </a:r>
          </a:p>
          <a:p>
            <a:pPr algn="just"/>
            <a:endParaRPr lang="cs-CZ" sz="2400" dirty="0"/>
          </a:p>
          <a:p>
            <a:pPr algn="just"/>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40886547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Realizace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lnSpcReduction="10000"/>
          </a:bodyPr>
          <a:lstStyle/>
          <a:p>
            <a:pPr marL="0" indent="0" algn="just">
              <a:buNone/>
            </a:pPr>
            <a:r>
              <a:rPr lang="cs-CZ" sz="3200" b="1" dirty="0">
                <a:solidFill>
                  <a:srgbClr val="002060"/>
                </a:solidFill>
              </a:rPr>
              <a:t>Zákaz čerpání z jiných podpor</a:t>
            </a:r>
          </a:p>
          <a:p>
            <a:pPr algn="just"/>
            <a:r>
              <a:rPr lang="cs-CZ" dirty="0"/>
              <a:t>Příjemce nesmí na totožné výdaje projektu nebo jejich části, které jsou financovány z NPO, čerpat dotaci z jiných projektů, financovaných z NPO, z jiného operačního programu ani jiných prostředků krytých z rozpočtu EU nebo českého dotačního programu/titulu. </a:t>
            </a:r>
          </a:p>
          <a:p>
            <a:pPr algn="just"/>
            <a:r>
              <a:rPr lang="cs-CZ" dirty="0"/>
              <a:t>Dále ani z finančních mechanismů Evropského hospodářského prostoru, Norska a Programu švýcarsko-české spolupráce. </a:t>
            </a:r>
          </a:p>
          <a:p>
            <a:pPr algn="just"/>
            <a:r>
              <a:rPr lang="cs-CZ" dirty="0"/>
              <a:t>K úhradě způsobilých výdajů rovněž nesmí využít nástrojů finančního inženýrství.</a:t>
            </a:r>
            <a:r>
              <a:rPr lang="cs-CZ" sz="1800" b="0" i="0" u="none" strike="noStrike" baseline="0" dirty="0">
                <a:solidFill>
                  <a:srgbClr val="000000"/>
                </a:solidFill>
                <a:latin typeface="Calibri" panose="020F0502020204030204" pitchFamily="34" charset="0"/>
              </a:rPr>
              <a:t> </a:t>
            </a:r>
          </a:p>
          <a:p>
            <a:pPr algn="just"/>
            <a:endParaRPr lang="cs-CZ" dirty="0"/>
          </a:p>
          <a:p>
            <a:pPr marL="0" indent="0" algn="just">
              <a:buNone/>
            </a:pPr>
            <a:endParaRPr lang="cs-CZ" dirty="0"/>
          </a:p>
          <a:p>
            <a:pPr algn="just"/>
            <a:endParaRPr lang="cs-CZ" dirty="0"/>
          </a:p>
          <a:p>
            <a:pPr algn="just"/>
            <a:endParaRPr lang="cs-CZ"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26878975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Realizace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fontScale="92500"/>
          </a:bodyPr>
          <a:lstStyle/>
          <a:p>
            <a:pPr marL="0" indent="0" algn="just">
              <a:buNone/>
            </a:pPr>
            <a:r>
              <a:rPr lang="cs-CZ" sz="3500" b="1" dirty="0">
                <a:solidFill>
                  <a:srgbClr val="002060"/>
                </a:solidFill>
              </a:rPr>
              <a:t>Zákaz čerpání z jiných podpor</a:t>
            </a:r>
            <a:endParaRPr lang="cs-CZ" sz="3500" b="0" i="0" u="none" strike="noStrike" baseline="0" dirty="0">
              <a:solidFill>
                <a:srgbClr val="000000"/>
              </a:solidFill>
              <a:latin typeface="Calibri" panose="020F0502020204030204" pitchFamily="34" charset="0"/>
            </a:endParaRPr>
          </a:p>
          <a:p>
            <a:pPr algn="just"/>
            <a:r>
              <a:rPr lang="cs-CZ" dirty="0"/>
              <a:t>Nelze čerpat podporu na náklady v rámci opatření v souvislosti se snížením energetické účinnosti budovy z programů financovaných z MŽP, SFŽP a příp. dalších programů zaměřených na energetické úspory.</a:t>
            </a:r>
          </a:p>
          <a:p>
            <a:pPr algn="just"/>
            <a:r>
              <a:rPr lang="cs-CZ" dirty="0"/>
              <a:t>Příjemce je oprávněn na výdaje aktivit projektu, které nejsou hrazeny dotací poskytnutou na základě PA z NPO, čerpat podporu z národních programů či programů, které nejsou financovány Evropskou unií (krajské dotace atp.) a pokud je to v souladu s pravidly veřejné podpory                        a s ustanoveními příslušných výzev a programů podpory. </a:t>
            </a:r>
          </a:p>
          <a:p>
            <a:pPr marL="0" indent="0" algn="just">
              <a:buNone/>
            </a:pPr>
            <a:endParaRPr lang="cs-CZ" dirty="0"/>
          </a:p>
          <a:p>
            <a:pPr algn="just"/>
            <a:endParaRPr lang="cs-CZ" dirty="0"/>
          </a:p>
          <a:p>
            <a:pPr algn="just"/>
            <a:endParaRPr lang="cs-CZ"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907661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sz="4000" b="1" dirty="0">
                <a:solidFill>
                  <a:schemeClr val="bg1"/>
                </a:solidFill>
              </a:rPr>
              <a:t>Obsah semináře</a:t>
            </a: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798712" y="6106669"/>
            <a:ext cx="6567357" cy="634948"/>
          </a:xfrm>
          <a:prstGeom prst="rect">
            <a:avLst/>
          </a:prstGeom>
        </p:spPr>
      </p:pic>
      <p:sp>
        <p:nvSpPr>
          <p:cNvPr id="8" name="Zástupný obsah 7">
            <a:extLst>
              <a:ext uri="{FF2B5EF4-FFF2-40B4-BE49-F238E27FC236}">
                <a16:creationId xmlns:a16="http://schemas.microsoft.com/office/drawing/2014/main" id="{54BD724E-909D-5952-1676-C243F8237D31}"/>
              </a:ext>
            </a:extLst>
          </p:cNvPr>
          <p:cNvSpPr>
            <a:spLocks noGrp="1"/>
          </p:cNvSpPr>
          <p:nvPr>
            <p:ph idx="1"/>
          </p:nvPr>
        </p:nvSpPr>
        <p:spPr>
          <a:xfrm>
            <a:off x="1072416" y="1943142"/>
            <a:ext cx="9952636" cy="4351338"/>
          </a:xfrm>
        </p:spPr>
        <p:txBody>
          <a:bodyPr>
            <a:normAutofit fontScale="55000" lnSpcReduction="20000"/>
          </a:bodyPr>
          <a:lstStyle/>
          <a:p>
            <a:pPr marL="0" indent="0" algn="just">
              <a:lnSpc>
                <a:spcPct val="120000"/>
              </a:lnSpc>
              <a:spcBef>
                <a:spcPts val="500"/>
              </a:spcBef>
              <a:spcAft>
                <a:spcPts val="500"/>
              </a:spcAft>
              <a:buNone/>
            </a:pPr>
            <a:r>
              <a:rPr lang="cs-CZ" sz="5800" b="1" dirty="0">
                <a:solidFill>
                  <a:srgbClr val="002060"/>
                </a:solidFill>
              </a:rPr>
              <a:t>Obsah</a:t>
            </a:r>
          </a:p>
          <a:p>
            <a:pPr algn="just">
              <a:lnSpc>
                <a:spcPct val="120000"/>
              </a:lnSpc>
              <a:spcBef>
                <a:spcPts val="500"/>
              </a:spcBef>
              <a:spcAft>
                <a:spcPts val="500"/>
              </a:spcAft>
            </a:pPr>
            <a:r>
              <a:rPr lang="cs-CZ" sz="2900" b="1" dirty="0">
                <a:solidFill>
                  <a:srgbClr val="002060"/>
                </a:solidFill>
              </a:rPr>
              <a:t>Zdroje informací</a:t>
            </a:r>
          </a:p>
          <a:p>
            <a:pPr algn="just">
              <a:lnSpc>
                <a:spcPct val="120000"/>
              </a:lnSpc>
              <a:spcBef>
                <a:spcPts val="500"/>
              </a:spcBef>
              <a:spcAft>
                <a:spcPts val="500"/>
              </a:spcAft>
            </a:pPr>
            <a:r>
              <a:rPr lang="cs-CZ" sz="2900" b="1" dirty="0">
                <a:solidFill>
                  <a:srgbClr val="002060"/>
                </a:solidFill>
              </a:rPr>
              <a:t>Právní akt </a:t>
            </a:r>
          </a:p>
          <a:p>
            <a:pPr algn="just">
              <a:lnSpc>
                <a:spcPct val="120000"/>
              </a:lnSpc>
              <a:spcBef>
                <a:spcPts val="500"/>
              </a:spcBef>
              <a:spcAft>
                <a:spcPts val="500"/>
              </a:spcAft>
            </a:pPr>
            <a:r>
              <a:rPr lang="cs-CZ" sz="2900" b="1" dirty="0">
                <a:solidFill>
                  <a:srgbClr val="002060"/>
                </a:solidFill>
              </a:rPr>
              <a:t>Realizace projektu </a:t>
            </a:r>
          </a:p>
          <a:p>
            <a:pPr algn="just">
              <a:lnSpc>
                <a:spcPct val="120000"/>
              </a:lnSpc>
              <a:spcBef>
                <a:spcPts val="500"/>
              </a:spcBef>
              <a:spcAft>
                <a:spcPts val="500"/>
              </a:spcAft>
            </a:pPr>
            <a:r>
              <a:rPr lang="cs-CZ" sz="2900" b="1" dirty="0">
                <a:solidFill>
                  <a:srgbClr val="002060"/>
                </a:solidFill>
              </a:rPr>
              <a:t>Změny v projektu</a:t>
            </a:r>
          </a:p>
          <a:p>
            <a:pPr algn="just">
              <a:lnSpc>
                <a:spcPct val="120000"/>
              </a:lnSpc>
              <a:spcBef>
                <a:spcPts val="500"/>
              </a:spcBef>
              <a:spcAft>
                <a:spcPts val="500"/>
              </a:spcAft>
            </a:pPr>
            <a:r>
              <a:rPr lang="cs-CZ" sz="2900" b="1" dirty="0">
                <a:solidFill>
                  <a:srgbClr val="002060"/>
                </a:solidFill>
              </a:rPr>
              <a:t>Rozpočet</a:t>
            </a:r>
          </a:p>
          <a:p>
            <a:pPr algn="just">
              <a:lnSpc>
                <a:spcPct val="120000"/>
              </a:lnSpc>
              <a:spcBef>
                <a:spcPts val="500"/>
              </a:spcBef>
              <a:spcAft>
                <a:spcPts val="500"/>
              </a:spcAft>
            </a:pPr>
            <a:r>
              <a:rPr lang="cs-CZ" sz="2900" b="1" dirty="0">
                <a:solidFill>
                  <a:srgbClr val="002060"/>
                </a:solidFill>
              </a:rPr>
              <a:t>Veřejné zakázky </a:t>
            </a:r>
          </a:p>
          <a:p>
            <a:pPr algn="just">
              <a:lnSpc>
                <a:spcPct val="120000"/>
              </a:lnSpc>
              <a:spcBef>
                <a:spcPts val="500"/>
              </a:spcBef>
              <a:spcAft>
                <a:spcPts val="500"/>
              </a:spcAft>
            </a:pPr>
            <a:r>
              <a:rPr lang="cs-CZ" sz="2900" b="1" dirty="0">
                <a:solidFill>
                  <a:srgbClr val="002060"/>
                </a:solidFill>
              </a:rPr>
              <a:t>Publicita</a:t>
            </a:r>
          </a:p>
          <a:p>
            <a:pPr algn="just">
              <a:lnSpc>
                <a:spcPct val="120000"/>
              </a:lnSpc>
              <a:spcBef>
                <a:spcPts val="500"/>
              </a:spcBef>
              <a:spcAft>
                <a:spcPts val="500"/>
              </a:spcAft>
            </a:pPr>
            <a:r>
              <a:rPr lang="cs-CZ" sz="2900" b="1" dirty="0">
                <a:solidFill>
                  <a:srgbClr val="002060"/>
                </a:solidFill>
              </a:rPr>
              <a:t>Indikátory</a:t>
            </a:r>
          </a:p>
          <a:p>
            <a:pPr algn="just">
              <a:lnSpc>
                <a:spcPct val="120000"/>
              </a:lnSpc>
              <a:spcBef>
                <a:spcPts val="500"/>
              </a:spcBef>
              <a:spcAft>
                <a:spcPts val="500"/>
              </a:spcAft>
            </a:pPr>
            <a:r>
              <a:rPr lang="cs-CZ" sz="2900" b="1" dirty="0">
                <a:solidFill>
                  <a:srgbClr val="002060"/>
                </a:solidFill>
              </a:rPr>
              <a:t>DNSH a Energetické opatření</a:t>
            </a:r>
          </a:p>
          <a:p>
            <a:pPr algn="just">
              <a:lnSpc>
                <a:spcPct val="120000"/>
              </a:lnSpc>
              <a:spcBef>
                <a:spcPts val="500"/>
              </a:spcBef>
              <a:spcAft>
                <a:spcPts val="500"/>
              </a:spcAft>
            </a:pPr>
            <a:r>
              <a:rPr lang="cs-CZ" sz="2900" b="1" dirty="0">
                <a:solidFill>
                  <a:srgbClr val="002060"/>
                </a:solidFill>
              </a:rPr>
              <a:t>Veřejnosprávní kontrola na místě</a:t>
            </a:r>
          </a:p>
          <a:p>
            <a:pPr algn="just">
              <a:lnSpc>
                <a:spcPct val="120000"/>
              </a:lnSpc>
              <a:spcBef>
                <a:spcPts val="500"/>
              </a:spcBef>
              <a:spcAft>
                <a:spcPts val="500"/>
              </a:spcAft>
            </a:pPr>
            <a:endParaRPr lang="cs-CZ" sz="2600" b="1" dirty="0">
              <a:solidFill>
                <a:srgbClr val="002060"/>
              </a:solidFill>
            </a:endParaRPr>
          </a:p>
          <a:p>
            <a:pPr marL="0" indent="0" algn="just">
              <a:spcBef>
                <a:spcPts val="1800"/>
              </a:spcBef>
              <a:spcAft>
                <a:spcPts val="1800"/>
              </a:spcAft>
              <a:buNone/>
            </a:pPr>
            <a:endParaRPr lang="cs-CZ" sz="2400" dirty="0"/>
          </a:p>
        </p:txBody>
      </p:sp>
      <p:pic>
        <p:nvPicPr>
          <p:cNvPr id="4" name="Grafický objekt 3" descr="Žárovka a ozubené kolečko se souvislou výplní">
            <a:extLst>
              <a:ext uri="{FF2B5EF4-FFF2-40B4-BE49-F238E27FC236}">
                <a16:creationId xmlns:a16="http://schemas.microsoft.com/office/drawing/2014/main" id="{763BB830-038A-61FD-E083-3778DD780E7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6" y="1943142"/>
            <a:ext cx="569495" cy="569495"/>
          </a:xfrm>
          <a:prstGeom prst="rect">
            <a:avLst/>
          </a:prstGeom>
        </p:spPr>
      </p:pic>
    </p:spTree>
    <p:extLst>
      <p:ext uri="{BB962C8B-B14F-4D97-AF65-F5344CB8AC3E}">
        <p14:creationId xmlns:p14="http://schemas.microsoft.com/office/powerpoint/2010/main" val="36529371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Realizace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a:bodyPr>
          <a:lstStyle/>
          <a:p>
            <a:pPr marL="0" indent="0" algn="just">
              <a:buNone/>
            </a:pPr>
            <a:r>
              <a:rPr lang="cs-CZ" sz="3200" b="1" dirty="0">
                <a:solidFill>
                  <a:srgbClr val="002060"/>
                </a:solidFill>
              </a:rPr>
              <a:t>Zákaz čerpání z jiných podpor</a:t>
            </a:r>
            <a:endParaRPr lang="cs-CZ" sz="3200" b="0" i="0" u="none" strike="noStrike" baseline="0" dirty="0">
              <a:solidFill>
                <a:srgbClr val="000000"/>
              </a:solidFill>
              <a:latin typeface="Calibri" panose="020F0502020204030204" pitchFamily="34" charset="0"/>
            </a:endParaRPr>
          </a:p>
          <a:p>
            <a:pPr algn="just"/>
            <a:r>
              <a:rPr lang="cs-CZ" dirty="0"/>
              <a:t>Příjemce je povinen zabránit tomu, aby došlo k vícenásobnému hrazení stejných výdajů.</a:t>
            </a:r>
          </a:p>
          <a:p>
            <a:pPr algn="just"/>
            <a:r>
              <a:rPr lang="cs-CZ" dirty="0"/>
              <a:t>Dofinancování výdajů projektu z NPO z programů spolufinancovaných z EU je vyloučeno z důvodu duplicitního vykazování některých indikátorů.</a:t>
            </a:r>
          </a:p>
          <a:p>
            <a:pPr algn="just"/>
            <a:r>
              <a:rPr lang="cs-CZ" dirty="0"/>
              <a:t>Lze využít jiné dotace (např. obecní, krajské) např. na dofinancování DPH, která je nezpůsobilým výdajem v případě čerpání z NPO                    a podíl rozpočtu EU a SR neobsahuje.</a:t>
            </a:r>
          </a:p>
          <a:p>
            <a:pPr marL="0" indent="0" algn="just">
              <a:buNone/>
            </a:pPr>
            <a:endParaRPr lang="cs-CZ" dirty="0"/>
          </a:p>
          <a:p>
            <a:pPr algn="just"/>
            <a:endParaRPr lang="cs-CZ" dirty="0"/>
          </a:p>
          <a:p>
            <a:pPr algn="just"/>
            <a:endParaRPr lang="cs-CZ"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20384376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Realizace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a:bodyPr>
          <a:lstStyle/>
          <a:p>
            <a:pPr marL="0" indent="0" algn="just">
              <a:buNone/>
            </a:pPr>
            <a:r>
              <a:rPr lang="cs-CZ" sz="3200" b="1" dirty="0">
                <a:solidFill>
                  <a:srgbClr val="002060"/>
                </a:solidFill>
              </a:rPr>
              <a:t>Zákaz čerpání z jiných podpor</a:t>
            </a:r>
          </a:p>
          <a:p>
            <a:pPr algn="just"/>
            <a:r>
              <a:rPr lang="cs-CZ" dirty="0"/>
              <a:t>Z důvodu identifikace výdajů projektu podpořených z NPO (ověření, že se jedná o nezpůsobilé výdaje projektu, které nejsou hrazeny                 z dotací poskytnutou na základě právního aktu), příjemce doloží Rozhodnutí o poskytnutí dotace vydané odlišným poskytovatel               od VK NPO 3.3 </a:t>
            </a:r>
            <a:r>
              <a:rPr lang="cs-CZ" b="1" dirty="0"/>
              <a:t>včetně rozpočtu</a:t>
            </a:r>
            <a:r>
              <a:rPr lang="cs-CZ" dirty="0"/>
              <a:t>.</a:t>
            </a:r>
          </a:p>
          <a:p>
            <a:pPr algn="just"/>
            <a:r>
              <a:rPr lang="cs-CZ" dirty="0"/>
              <a:t>Dále např. smlouvu s dodavatelem, tiskovou sestavu žádosti pro identifikaci místa realizace projektu a objektu, který je předmětem podpory. </a:t>
            </a:r>
          </a:p>
          <a:p>
            <a:pPr algn="just"/>
            <a:endParaRPr lang="cs-CZ" dirty="0"/>
          </a:p>
          <a:p>
            <a:pPr algn="just"/>
            <a:endParaRPr lang="cs-CZ" dirty="0"/>
          </a:p>
          <a:p>
            <a:pPr algn="just"/>
            <a:endParaRPr lang="cs-CZ"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11716497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Realizace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a:bodyPr>
          <a:lstStyle/>
          <a:p>
            <a:pPr marL="0" indent="0" algn="just">
              <a:buNone/>
            </a:pPr>
            <a:r>
              <a:rPr lang="cs-CZ" sz="3200" b="1" dirty="0">
                <a:solidFill>
                  <a:srgbClr val="002060"/>
                </a:solidFill>
              </a:rPr>
              <a:t>Limity výdajů</a:t>
            </a:r>
          </a:p>
          <a:p>
            <a:pPr algn="just">
              <a:buFont typeface="Wingdings" panose="05000000000000000000" pitchFamily="2" charset="2"/>
              <a:buChar char="ü"/>
            </a:pPr>
            <a:r>
              <a:rPr lang="cs-CZ" b="1" dirty="0">
                <a:solidFill>
                  <a:srgbClr val="002060"/>
                </a:solidFill>
                <a:latin typeface="Calibri" panose="020F0502020204030204" pitchFamily="34" charset="0"/>
              </a:rPr>
              <a:t>Limity na CZV z výzvy</a:t>
            </a:r>
          </a:p>
          <a:p>
            <a:pPr algn="just">
              <a:buFont typeface="Wingdings" panose="05000000000000000000" pitchFamily="2" charset="2"/>
              <a:buChar char="ü"/>
            </a:pPr>
            <a:r>
              <a:rPr lang="cs-CZ" b="1" dirty="0">
                <a:solidFill>
                  <a:srgbClr val="002060"/>
                </a:solidFill>
                <a:latin typeface="Calibri" panose="020F0502020204030204" pitchFamily="34" charset="0"/>
              </a:rPr>
              <a:t>Vedlejší výdaje projektu  </a:t>
            </a:r>
          </a:p>
          <a:p>
            <a:pPr algn="just"/>
            <a:r>
              <a:rPr lang="cs-CZ" b="1" dirty="0">
                <a:solidFill>
                  <a:srgbClr val="002060"/>
                </a:solidFill>
                <a:latin typeface="Calibri" panose="020F0502020204030204" pitchFamily="34" charset="0"/>
              </a:rPr>
              <a:t>Výzva č. 31_22_003 </a:t>
            </a:r>
            <a:r>
              <a:rPr lang="cs-CZ" dirty="0"/>
              <a:t>– max. 10 % z hlavních způsobilých výdajů </a:t>
            </a:r>
          </a:p>
          <a:p>
            <a:pPr algn="just"/>
            <a:r>
              <a:rPr lang="cs-CZ" b="1" dirty="0">
                <a:solidFill>
                  <a:srgbClr val="002060"/>
                </a:solidFill>
                <a:latin typeface="Calibri" panose="020F0502020204030204" pitchFamily="34" charset="0"/>
              </a:rPr>
              <a:t>Výzva č. 31_22_044  </a:t>
            </a:r>
            <a:r>
              <a:rPr lang="cs-CZ" dirty="0"/>
              <a:t>- max. 10 % z celkových způsobilých výdajů </a:t>
            </a:r>
          </a:p>
          <a:p>
            <a:pPr algn="just"/>
            <a:r>
              <a:rPr lang="cs-CZ" b="1" dirty="0">
                <a:solidFill>
                  <a:srgbClr val="002060"/>
                </a:solidFill>
                <a:latin typeface="Calibri" panose="020F0502020204030204" pitchFamily="34" charset="0"/>
              </a:rPr>
              <a:t>Výzva č. 31_22_043 </a:t>
            </a:r>
            <a:r>
              <a:rPr lang="cs-CZ" dirty="0"/>
              <a:t>- max. 20 % z celkových způsobilých výdajů </a:t>
            </a:r>
          </a:p>
          <a:p>
            <a:pPr algn="just"/>
            <a:r>
              <a:rPr lang="cs-CZ" b="1" dirty="0">
                <a:solidFill>
                  <a:srgbClr val="002060"/>
                </a:solidFill>
                <a:latin typeface="Calibri" panose="020F0502020204030204" pitchFamily="34" charset="0"/>
              </a:rPr>
              <a:t>Výzva č. 31_24_108 </a:t>
            </a:r>
            <a:r>
              <a:rPr lang="cs-CZ" dirty="0"/>
              <a:t>- max. 20 % z celkových způsobilých výdajů </a:t>
            </a: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39090131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Realizace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a:bodyPr>
          <a:lstStyle/>
          <a:p>
            <a:pPr marL="0" indent="0" algn="just">
              <a:buNone/>
            </a:pPr>
            <a:r>
              <a:rPr lang="cs-CZ" sz="3200" b="1" dirty="0">
                <a:solidFill>
                  <a:srgbClr val="002060"/>
                </a:solidFill>
              </a:rPr>
              <a:t>Limity výdajů</a:t>
            </a:r>
          </a:p>
          <a:p>
            <a:pPr algn="just">
              <a:buFont typeface="Wingdings" panose="05000000000000000000" pitchFamily="2" charset="2"/>
              <a:buChar char="ü"/>
            </a:pPr>
            <a:r>
              <a:rPr lang="cs-CZ" b="1" dirty="0">
                <a:solidFill>
                  <a:srgbClr val="002060"/>
                </a:solidFill>
                <a:latin typeface="Calibri" panose="020F0502020204030204" pitchFamily="34" charset="0"/>
              </a:rPr>
              <a:t>Nákup nemovitostí</a:t>
            </a:r>
          </a:p>
          <a:p>
            <a:pPr algn="just"/>
            <a:r>
              <a:rPr lang="cs-CZ" sz="2600" dirty="0"/>
              <a:t>Při nákupu pozemku je nutné respektovat maximální limit 10 % z CZV,                   resp. 15 % v případě nákupu opuštěných ploch a ploch dříve využívaných k průmyslovým účelům. </a:t>
            </a:r>
          </a:p>
          <a:p>
            <a:pPr algn="just"/>
            <a:r>
              <a:rPr lang="cs-CZ" sz="2600" dirty="0"/>
              <a:t>Pro nákup stavby limit 10 % z CZV, resp. 15 %  z  CZV neplatí.</a:t>
            </a:r>
          </a:p>
          <a:p>
            <a:pPr algn="just"/>
            <a:r>
              <a:rPr lang="cs-CZ" sz="2600" dirty="0"/>
              <a:t>Pro ověření limitu je nutné, aby ve znaleckém posudku byla cena rozdělena na pozemek a stavbu, v opačném případě je příjemce k tomuto vyzván. </a:t>
            </a: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41598347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Realizace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a:bodyPr>
          <a:lstStyle/>
          <a:p>
            <a:pPr marL="0" indent="0" algn="just">
              <a:buNone/>
            </a:pPr>
            <a:r>
              <a:rPr lang="cs-CZ" sz="3200" b="1" dirty="0">
                <a:solidFill>
                  <a:srgbClr val="002060"/>
                </a:solidFill>
              </a:rPr>
              <a:t>Monitorování projektů</a:t>
            </a:r>
          </a:p>
          <a:p>
            <a:pPr algn="just"/>
            <a:r>
              <a:rPr lang="cs-CZ" dirty="0"/>
              <a:t>Žadatel nesmí založit Žádost o platbu ani Zprávu o realizaci před vydáním prvního PA, po založení zablokuje FP, který nelze upravovat.</a:t>
            </a:r>
          </a:p>
          <a:p>
            <a:pPr algn="just"/>
            <a:r>
              <a:rPr lang="cs-CZ" dirty="0"/>
              <a:t>Při předkládání průběžné/závěrečné ZoR/ŽoP je nutno dodržet data zahájení a ukončení jednotlivých sledovaných období s ohledem             na nastavený FP v PA.</a:t>
            </a:r>
          </a:p>
          <a:p>
            <a:pPr algn="just"/>
            <a:r>
              <a:rPr lang="cs-CZ" dirty="0"/>
              <a:t>Není-li schvalovací řízení ZoR/ŽoP uzavřeno, podání dalších ZoR/ŽoP dle FP je možné až po schválení předchozích, příjemce novou ZoR/ŽoP podá </a:t>
            </a:r>
            <a:r>
              <a:rPr lang="cs-CZ" b="1" dirty="0"/>
              <a:t>do 10 dnů </a:t>
            </a:r>
            <a:r>
              <a:rPr lang="cs-CZ" dirty="0"/>
              <a:t>po schválení předchozí. </a:t>
            </a: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29080855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Realizace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lnSpcReduction="10000"/>
          </a:bodyPr>
          <a:lstStyle/>
          <a:p>
            <a:pPr marL="0" indent="0" algn="just">
              <a:buNone/>
            </a:pPr>
            <a:r>
              <a:rPr lang="cs-CZ" sz="3200" b="1" dirty="0">
                <a:solidFill>
                  <a:srgbClr val="002060"/>
                </a:solidFill>
              </a:rPr>
              <a:t>Monitorování projektů</a:t>
            </a:r>
          </a:p>
          <a:p>
            <a:pPr marL="0" indent="0" algn="just">
              <a:buNone/>
            </a:pPr>
            <a:r>
              <a:rPr lang="cs-CZ" dirty="0"/>
              <a:t>Pokud k etapě/monitorovacímu období, za kterou/které bude příjemce předkládat ZoR/ŽoP projektu, bude podána ŽoZ (do konce sledovaného období) na úpravu FP nebo s vlivem na datové položky v ZoR/ŽoP týkající se sledovaného období (úprava rozpočtu, dodatky, apod.) </a:t>
            </a:r>
          </a:p>
          <a:p>
            <a:pPr algn="just"/>
            <a:r>
              <a:rPr lang="cs-CZ" dirty="0"/>
              <a:t>ZoR/ŽoP je možné rozpracovat před podáním a schválením ŽoZ,                ale jejich podání je možné </a:t>
            </a:r>
            <a:r>
              <a:rPr lang="cs-CZ" b="1" dirty="0"/>
              <a:t>až po schválení ŽoZ</a:t>
            </a:r>
            <a:r>
              <a:rPr lang="cs-CZ" dirty="0"/>
              <a:t>. </a:t>
            </a:r>
          </a:p>
          <a:p>
            <a:pPr algn="just"/>
            <a:r>
              <a:rPr lang="cs-CZ" dirty="0"/>
              <a:t>Příjemce podá ZoR/ŽoP projektu </a:t>
            </a:r>
            <a:r>
              <a:rPr lang="cs-CZ" b="1" dirty="0"/>
              <a:t>do 20 pracovních </a:t>
            </a:r>
            <a:r>
              <a:rPr lang="cs-CZ" dirty="0"/>
              <a:t>dnů od schválení ŽoZ, aby došlo k propsání všech potřebných údajů ze ŽoZ.</a:t>
            </a: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35970250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Realizace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a:bodyPr>
          <a:lstStyle/>
          <a:p>
            <a:pPr marL="0" indent="0" algn="just">
              <a:buNone/>
            </a:pPr>
            <a:r>
              <a:rPr lang="cs-CZ" sz="3200" b="1" dirty="0">
                <a:solidFill>
                  <a:srgbClr val="002060"/>
                </a:solidFill>
              </a:rPr>
              <a:t>Termín ukončení realizace projektu</a:t>
            </a:r>
          </a:p>
          <a:p>
            <a:pPr algn="just">
              <a:buFont typeface="Wingdings" panose="05000000000000000000" pitchFamily="2" charset="2"/>
              <a:buChar char="ü"/>
            </a:pPr>
            <a:r>
              <a:rPr lang="cs-CZ" sz="3200" b="1" dirty="0">
                <a:solidFill>
                  <a:srgbClr val="002060"/>
                </a:solidFill>
                <a:latin typeface="Calibri" panose="020F0502020204030204" pitchFamily="34" charset="0"/>
              </a:rPr>
              <a:t>Datum uvedený v příslušné výzvě</a:t>
            </a:r>
          </a:p>
          <a:p>
            <a:pPr>
              <a:lnSpc>
                <a:spcPct val="70000"/>
              </a:lnSpc>
            </a:pPr>
            <a:r>
              <a:rPr lang="cs-CZ" b="1" dirty="0">
                <a:solidFill>
                  <a:srgbClr val="002060"/>
                </a:solidFill>
                <a:latin typeface="Calibri" panose="020F0502020204030204" pitchFamily="34" charset="0"/>
              </a:rPr>
              <a:t>Výzva č. 31_22_003 </a:t>
            </a:r>
            <a:r>
              <a:rPr lang="cs-CZ" sz="3200" dirty="0"/>
              <a:t>- nejpozději do 31. 12. 2025</a:t>
            </a:r>
          </a:p>
          <a:p>
            <a:pPr>
              <a:lnSpc>
                <a:spcPct val="70000"/>
              </a:lnSpc>
            </a:pPr>
            <a:r>
              <a:rPr lang="cs-CZ" b="1" dirty="0">
                <a:solidFill>
                  <a:srgbClr val="002060"/>
                </a:solidFill>
                <a:latin typeface="Calibri" panose="020F0502020204030204" pitchFamily="34" charset="0"/>
              </a:rPr>
              <a:t>Výzva č. 31_22_044 </a:t>
            </a:r>
            <a:r>
              <a:rPr lang="cs-CZ" sz="3200" dirty="0"/>
              <a:t>- nejpozději do 31. 12. 2025</a:t>
            </a:r>
          </a:p>
          <a:p>
            <a:pPr>
              <a:lnSpc>
                <a:spcPct val="70000"/>
              </a:lnSpc>
            </a:pPr>
            <a:r>
              <a:rPr lang="cs-CZ" b="1" dirty="0">
                <a:solidFill>
                  <a:srgbClr val="002060"/>
                </a:solidFill>
                <a:latin typeface="Calibri" panose="020F0502020204030204" pitchFamily="34" charset="0"/>
              </a:rPr>
              <a:t>Výzva č. 31_22_043 </a:t>
            </a:r>
            <a:r>
              <a:rPr lang="cs-CZ" sz="3200" dirty="0"/>
              <a:t>- nejpozději do 31. 10. 2025</a:t>
            </a:r>
          </a:p>
          <a:p>
            <a:pPr>
              <a:lnSpc>
                <a:spcPct val="70000"/>
              </a:lnSpc>
            </a:pPr>
            <a:r>
              <a:rPr lang="cs-CZ" b="1" dirty="0">
                <a:solidFill>
                  <a:srgbClr val="002060"/>
                </a:solidFill>
                <a:latin typeface="Calibri" panose="020F0502020204030204" pitchFamily="34" charset="0"/>
              </a:rPr>
              <a:t>Výzva č. 31_24_108 </a:t>
            </a:r>
            <a:r>
              <a:rPr lang="cs-CZ" sz="3200" dirty="0"/>
              <a:t>- nejpozději do 30. 04. 2026</a:t>
            </a:r>
          </a:p>
          <a:p>
            <a:pPr marL="0" indent="0" algn="just">
              <a:lnSpc>
                <a:spcPct val="70000"/>
              </a:lnSpc>
              <a:buNone/>
            </a:pPr>
            <a:r>
              <a:rPr lang="cs-CZ" sz="3200" b="1" dirty="0"/>
              <a:t>Do tohoto data musí být rovněž uhrazeny veškeré způsobilé výdaje.</a:t>
            </a:r>
          </a:p>
          <a:p>
            <a:pPr algn="just">
              <a:lnSpc>
                <a:spcPct val="70000"/>
              </a:lnSpc>
            </a:pPr>
            <a:endParaRPr lang="cs-CZ" b="1" dirty="0">
              <a:solidFill>
                <a:srgbClr val="002060"/>
              </a:solidFill>
              <a:latin typeface="Calibri" panose="020F0502020204030204" pitchFamily="34" charset="0"/>
            </a:endParaRPr>
          </a:p>
          <a:p>
            <a:pPr algn="just">
              <a:lnSpc>
                <a:spcPct val="70000"/>
              </a:lnSpc>
            </a:pPr>
            <a:endParaRPr lang="cs-CZ" dirty="0"/>
          </a:p>
          <a:p>
            <a:pPr algn="just"/>
            <a:endParaRPr lang="cs-CZ" sz="2400" b="1" dirty="0">
              <a:solidFill>
                <a:srgbClr val="00206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39210009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Realizace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a:bodyPr>
          <a:lstStyle/>
          <a:p>
            <a:pPr marL="0" indent="0" algn="just">
              <a:buNone/>
            </a:pPr>
            <a:r>
              <a:rPr lang="cs-CZ" sz="3200" b="1" dirty="0">
                <a:solidFill>
                  <a:srgbClr val="002060"/>
                </a:solidFill>
              </a:rPr>
              <a:t>Datum ukončení realizace projektu </a:t>
            </a:r>
          </a:p>
          <a:p>
            <a:pPr algn="just"/>
            <a:r>
              <a:rPr lang="cs-CZ" dirty="0"/>
              <a:t>Datum, do kterého budou prokazatelně uzavřeny všechny aktivity projektu.</a:t>
            </a:r>
          </a:p>
          <a:p>
            <a:pPr algn="just"/>
            <a:r>
              <a:rPr lang="cs-CZ" b="1" dirty="0"/>
              <a:t>Do tohoto data musí být rovněž uhrazeny veškeré způsobilé výdaje.</a:t>
            </a:r>
          </a:p>
          <a:p>
            <a:pPr algn="just"/>
            <a:r>
              <a:rPr lang="cs-CZ" dirty="0"/>
              <a:t>V případě, že příjemce ukončil realizaci projektu před vydáním prvního PA, předloží </a:t>
            </a:r>
            <a:r>
              <a:rPr lang="cs-CZ" b="1" dirty="0"/>
              <a:t>pouze závěrečnou ZoR/ŽoP </a:t>
            </a:r>
            <a:r>
              <a:rPr lang="cs-CZ" dirty="0"/>
              <a:t>do 20 pracovních dnů od vydání PA, pokud Specifická pravidla, případně výzva nestanoví jinak.</a:t>
            </a:r>
          </a:p>
          <a:p>
            <a:pPr algn="just"/>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33989902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Realizace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fontScale="92500"/>
          </a:bodyPr>
          <a:lstStyle/>
          <a:p>
            <a:pPr marL="0" indent="0" algn="just">
              <a:buNone/>
            </a:pPr>
            <a:r>
              <a:rPr lang="cs-CZ" sz="3500" b="1" dirty="0">
                <a:solidFill>
                  <a:srgbClr val="002060"/>
                </a:solidFill>
              </a:rPr>
              <a:t>Administrace závěrečné ZoR/ŽoP  </a:t>
            </a:r>
          </a:p>
          <a:p>
            <a:pPr algn="just">
              <a:lnSpc>
                <a:spcPct val="100000"/>
              </a:lnSpc>
            </a:pPr>
            <a:r>
              <a:rPr lang="cs-CZ" dirty="0"/>
              <a:t>Předložení závěrečné ZoR/ŽoP do </a:t>
            </a:r>
            <a:r>
              <a:rPr lang="cs-CZ" b="1" dirty="0"/>
              <a:t>20 pracovních dnů </a:t>
            </a:r>
            <a:r>
              <a:rPr lang="cs-CZ" dirty="0"/>
              <a:t>(pd).</a:t>
            </a:r>
          </a:p>
          <a:p>
            <a:pPr algn="just">
              <a:lnSpc>
                <a:spcPct val="100000"/>
              </a:lnSpc>
            </a:pPr>
            <a:r>
              <a:rPr lang="cs-CZ" dirty="0"/>
              <a:t>Kontrola závěrečné ZoR/ŽoP vč. proplacení výdajů -  cca </a:t>
            </a:r>
            <a:r>
              <a:rPr lang="cs-CZ" b="1" dirty="0"/>
              <a:t>20 pd</a:t>
            </a:r>
            <a:r>
              <a:rPr lang="cs-CZ" dirty="0"/>
              <a:t>. </a:t>
            </a:r>
          </a:p>
          <a:p>
            <a:pPr algn="just">
              <a:lnSpc>
                <a:spcPct val="100000"/>
              </a:lnSpc>
            </a:pPr>
            <a:r>
              <a:rPr lang="cs-CZ" dirty="0"/>
              <a:t>Počet výzev zasílaných příjemci k dopracování je neomezený, celková lhůta k doplnění by neměla ze strany příjemce překročit </a:t>
            </a:r>
            <a:r>
              <a:rPr lang="cs-CZ" b="1" dirty="0"/>
              <a:t>20 pd</a:t>
            </a:r>
            <a:r>
              <a:rPr lang="cs-CZ" dirty="0"/>
              <a:t>. </a:t>
            </a:r>
          </a:p>
          <a:p>
            <a:pPr algn="just">
              <a:lnSpc>
                <a:spcPct val="100000"/>
              </a:lnSpc>
            </a:pPr>
            <a:r>
              <a:rPr lang="cs-CZ" dirty="0"/>
              <a:t>Příjemce může interní depeší požádat o prodloužení max. o </a:t>
            </a:r>
            <a:r>
              <a:rPr lang="cs-CZ" b="1" dirty="0"/>
              <a:t>10 pd</a:t>
            </a:r>
            <a:r>
              <a:rPr lang="cs-CZ" dirty="0"/>
              <a:t>, celková lhůta může být prodlouženo na </a:t>
            </a:r>
            <a:r>
              <a:rPr lang="cs-CZ" b="1" dirty="0"/>
              <a:t>30 pd</a:t>
            </a:r>
            <a:r>
              <a:rPr lang="cs-CZ" dirty="0"/>
              <a:t>.</a:t>
            </a:r>
          </a:p>
          <a:p>
            <a:pPr algn="just">
              <a:lnSpc>
                <a:spcPct val="100000"/>
              </a:lnSpc>
            </a:pPr>
            <a:r>
              <a:rPr lang="cs-CZ" dirty="0"/>
              <a:t>Dle pravidel je maximální lhůta až </a:t>
            </a:r>
            <a:r>
              <a:rPr lang="cs-CZ" b="1" dirty="0"/>
              <a:t>90 pd </a:t>
            </a:r>
            <a:r>
              <a:rPr lang="cs-CZ" dirty="0"/>
              <a:t>od podání ŽoP. </a:t>
            </a:r>
          </a:p>
          <a:p>
            <a:pPr algn="just">
              <a:lnSpc>
                <a:spcPct val="70000"/>
              </a:lnSpc>
            </a:pPr>
            <a:endParaRPr lang="cs-CZ" b="1" dirty="0">
              <a:solidFill>
                <a:srgbClr val="002060"/>
              </a:solidFill>
            </a:endParaRPr>
          </a:p>
          <a:p>
            <a:pPr algn="just">
              <a:lnSpc>
                <a:spcPct val="70000"/>
              </a:lnSpc>
            </a:pPr>
            <a:endParaRPr lang="cs-CZ" dirty="0">
              <a:solidFill>
                <a:srgbClr val="002060"/>
              </a:solidFill>
              <a:latin typeface="Calibri" panose="020F0502020204030204" pitchFamily="34" charset="0"/>
            </a:endParaRPr>
          </a:p>
          <a:p>
            <a:pPr algn="just">
              <a:lnSpc>
                <a:spcPct val="70000"/>
              </a:lnSpc>
            </a:pPr>
            <a:endParaRPr lang="cs-CZ" dirty="0">
              <a:solidFill>
                <a:srgbClr val="002060"/>
              </a:solidFill>
              <a:latin typeface="Calibri" panose="020F0502020204030204" pitchFamily="34" charset="0"/>
            </a:endParaRPr>
          </a:p>
          <a:p>
            <a:pPr algn="just">
              <a:lnSpc>
                <a:spcPct val="70000"/>
              </a:lnSpc>
            </a:pPr>
            <a:endParaRPr lang="cs-CZ" sz="2400" b="1" dirty="0">
              <a:solidFill>
                <a:srgbClr val="002060"/>
              </a:solidFill>
              <a:latin typeface="Calibri" panose="020F0502020204030204" pitchFamily="34" charset="0"/>
            </a:endParaRPr>
          </a:p>
          <a:p>
            <a:pPr algn="just">
              <a:lnSpc>
                <a:spcPct val="70000"/>
              </a:lnSpc>
            </a:pPr>
            <a:endParaRPr lang="cs-CZ" sz="2400" dirty="0"/>
          </a:p>
          <a:p>
            <a:pPr algn="just"/>
            <a:endParaRPr lang="cs-CZ" sz="2400" b="1" dirty="0">
              <a:solidFill>
                <a:srgbClr val="00206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22986621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T</a:t>
            </a:r>
            <a:r>
              <a:rPr lang="cs-CZ" sz="4400" b="1" dirty="0">
                <a:solidFill>
                  <a:schemeClr val="bg1"/>
                </a:solidFill>
              </a:rPr>
              <a:t>ermín ukončení realizace projektů</a:t>
            </a:r>
            <a:endParaRPr lang="cs-CZ" b="1" dirty="0">
              <a:solidFill>
                <a:schemeClr val="bg1"/>
              </a:solidFill>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3555631" y="6253926"/>
            <a:ext cx="5248735" cy="507460"/>
          </a:xfrm>
          <a:prstGeom prst="rect">
            <a:avLst/>
          </a:prstGeom>
        </p:spPr>
      </p:pic>
      <p:sp>
        <p:nvSpPr>
          <p:cNvPr id="8" name="Zástupný obsah 7">
            <a:extLst>
              <a:ext uri="{FF2B5EF4-FFF2-40B4-BE49-F238E27FC236}">
                <a16:creationId xmlns:a16="http://schemas.microsoft.com/office/drawing/2014/main" id="{54BD724E-909D-5952-1676-C243F8237D31}"/>
              </a:ext>
            </a:extLst>
          </p:cNvPr>
          <p:cNvSpPr>
            <a:spLocks noGrp="1"/>
          </p:cNvSpPr>
          <p:nvPr>
            <p:ph idx="1"/>
          </p:nvPr>
        </p:nvSpPr>
        <p:spPr>
          <a:xfrm>
            <a:off x="1097830" y="1736119"/>
            <a:ext cx="9883914" cy="1147947"/>
          </a:xfrm>
          <a:solidFill>
            <a:schemeClr val="accent1">
              <a:lumMod val="20000"/>
              <a:lumOff val="80000"/>
            </a:schemeClr>
          </a:solidFill>
        </p:spPr>
        <p:txBody>
          <a:bodyPr>
            <a:noAutofit/>
          </a:bodyPr>
          <a:lstStyle/>
          <a:p>
            <a:pPr marL="0" indent="0" algn="just">
              <a:buNone/>
            </a:pPr>
            <a:r>
              <a:rPr lang="cs-CZ" sz="2000" dirty="0">
                <a:solidFill>
                  <a:srgbClr val="002060"/>
                </a:solidFill>
              </a:rPr>
              <a:t>V případě, že  administrace ŽoP bude trvat 50 pd (20 pd kontrola prvního předložení, 20 pd na straně příjemce, 10 pd na kontrolu vrácené opravy, může však trvat až 90 dnů), administrace tedy může být v případě výzvy č. 108  ukončena 6. 8. 2026. Následuje lhůta pro proplacení max. 15 </a:t>
            </a:r>
            <a:r>
              <a:rPr lang="cs-CZ" sz="2000" dirty="0" err="1">
                <a:solidFill>
                  <a:srgbClr val="002060"/>
                </a:solidFill>
              </a:rPr>
              <a:t>pd</a:t>
            </a:r>
            <a:r>
              <a:rPr lang="cs-CZ" sz="2000" dirty="0">
                <a:solidFill>
                  <a:srgbClr val="002060"/>
                </a:solidFill>
              </a:rPr>
              <a:t> od předání Pokynu k platbě. </a:t>
            </a:r>
          </a:p>
        </p:txBody>
      </p:sp>
      <p:sp>
        <p:nvSpPr>
          <p:cNvPr id="4" name="Šipka: dolů 3">
            <a:extLst>
              <a:ext uri="{FF2B5EF4-FFF2-40B4-BE49-F238E27FC236}">
                <a16:creationId xmlns:a16="http://schemas.microsoft.com/office/drawing/2014/main" id="{03539AA9-1942-4AAE-EFB1-4F46CD158853}"/>
              </a:ext>
            </a:extLst>
          </p:cNvPr>
          <p:cNvSpPr/>
          <p:nvPr/>
        </p:nvSpPr>
        <p:spPr>
          <a:xfrm>
            <a:off x="5518126" y="2782389"/>
            <a:ext cx="712857" cy="71417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2" name="TextovéPole 11">
            <a:extLst>
              <a:ext uri="{FF2B5EF4-FFF2-40B4-BE49-F238E27FC236}">
                <a16:creationId xmlns:a16="http://schemas.microsoft.com/office/drawing/2014/main" id="{73D81930-426C-EE63-6406-2D37B11132D1}"/>
              </a:ext>
            </a:extLst>
          </p:cNvPr>
          <p:cNvSpPr txBox="1"/>
          <p:nvPr/>
        </p:nvSpPr>
        <p:spPr>
          <a:xfrm>
            <a:off x="1132543" y="3496562"/>
            <a:ext cx="9883914" cy="1708160"/>
          </a:xfrm>
          <a:prstGeom prst="rect">
            <a:avLst/>
          </a:prstGeom>
          <a:solidFill>
            <a:schemeClr val="accent1">
              <a:lumMod val="20000"/>
              <a:lumOff val="80000"/>
            </a:schemeClr>
          </a:solidFill>
        </p:spPr>
        <p:txBody>
          <a:bodyPr wrap="square">
            <a:spAutoFit/>
          </a:bodyPr>
          <a:lstStyle/>
          <a:p>
            <a:pPr marL="0" indent="0" algn="just">
              <a:spcAft>
                <a:spcPts val="600"/>
              </a:spcAft>
              <a:buNone/>
            </a:pPr>
            <a:r>
              <a:rPr lang="cs-CZ" sz="2000" dirty="0">
                <a:solidFill>
                  <a:srgbClr val="002060"/>
                </a:solidFill>
              </a:rPr>
              <a:t>Vykazování splněných cílů EK: data do monitorovacího systému zadává MPSV, a to k souhrnně za celý cíl, dokládá relevantní přílohy (kupní smlouvy, energetické posudky, PENB atd. – dokumenty musí být redigované).</a:t>
            </a:r>
          </a:p>
          <a:p>
            <a:pPr marL="0" indent="0" algn="just">
              <a:buNone/>
            </a:pPr>
            <a:r>
              <a:rPr lang="cs-CZ" sz="2000" dirty="0">
                <a:solidFill>
                  <a:srgbClr val="002060"/>
                </a:solidFill>
              </a:rPr>
              <a:t>Následně zpracovává MPO DU (</a:t>
            </a:r>
            <a:r>
              <a:rPr lang="cs-CZ" sz="2000" dirty="0" err="1">
                <a:solidFill>
                  <a:srgbClr val="002060"/>
                </a:solidFill>
              </a:rPr>
              <a:t>Delivery</a:t>
            </a:r>
            <a:r>
              <a:rPr lang="cs-CZ" sz="2000" dirty="0">
                <a:solidFill>
                  <a:srgbClr val="002060"/>
                </a:solidFill>
              </a:rPr>
              <a:t> Unit) hromadnou žádost o výplatu finančních prostředků a předává ji Komisi.</a:t>
            </a:r>
          </a:p>
        </p:txBody>
      </p:sp>
      <p:sp>
        <p:nvSpPr>
          <p:cNvPr id="7" name="TextovéPole 6">
            <a:extLst>
              <a:ext uri="{FF2B5EF4-FFF2-40B4-BE49-F238E27FC236}">
                <a16:creationId xmlns:a16="http://schemas.microsoft.com/office/drawing/2014/main" id="{192141FE-E5E2-C5B5-4CAF-957E08A49271}"/>
              </a:ext>
            </a:extLst>
          </p:cNvPr>
          <p:cNvSpPr txBox="1"/>
          <p:nvPr/>
        </p:nvSpPr>
        <p:spPr>
          <a:xfrm>
            <a:off x="1311688" y="5283474"/>
            <a:ext cx="9568622" cy="830997"/>
          </a:xfrm>
          <a:prstGeom prst="rect">
            <a:avLst/>
          </a:prstGeom>
          <a:noFill/>
        </p:spPr>
        <p:txBody>
          <a:bodyPr wrap="square">
            <a:spAutoFit/>
          </a:bodyPr>
          <a:lstStyle/>
          <a:p>
            <a:pPr marL="0" indent="0" algn="ctr">
              <a:buNone/>
            </a:pPr>
            <a:r>
              <a:rPr lang="cs-CZ" sz="2400" b="1" dirty="0">
                <a:solidFill>
                  <a:srgbClr val="C00000"/>
                </a:solidFill>
              </a:rPr>
              <a:t>Do 31. 8. 2026 musí být souhrnná žádost o výplatu za všechny splněné cíle a milníky NPO ze strany MPO DU předána Evropské Komisi!!</a:t>
            </a:r>
          </a:p>
        </p:txBody>
      </p:sp>
    </p:spTree>
    <p:extLst>
      <p:ext uri="{BB962C8B-B14F-4D97-AF65-F5344CB8AC3E}">
        <p14:creationId xmlns:p14="http://schemas.microsoft.com/office/powerpoint/2010/main" val="4253390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Zdroje informací</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2463777"/>
            <a:ext cx="10257997" cy="3515316"/>
          </a:xfrm>
        </p:spPr>
        <p:txBody>
          <a:bodyPr>
            <a:normAutofit fontScale="92500" lnSpcReduction="10000"/>
          </a:bodyPr>
          <a:lstStyle/>
          <a:p>
            <a:pPr algn="just"/>
            <a:r>
              <a:rPr lang="cs-CZ" sz="2400" dirty="0"/>
              <a:t>Obecná pravidla pro žadatele a příjemce včetně příloh:</a:t>
            </a:r>
            <a:r>
              <a:rPr lang="cs-CZ" sz="1600" dirty="0">
                <a:hlinkClick r:id="rId3"/>
              </a:rPr>
              <a:t> Obecná pravidla pro žadatele a příjemce a jejich přílohy | MPSV</a:t>
            </a:r>
            <a:endParaRPr lang="cs-CZ" sz="2400" dirty="0"/>
          </a:p>
          <a:p>
            <a:pPr algn="just"/>
            <a:r>
              <a:rPr lang="cs-CZ" sz="2400" dirty="0"/>
              <a:t>Výzva č. </a:t>
            </a:r>
            <a:r>
              <a:rPr lang="cs-CZ" sz="2200" b="1" dirty="0">
                <a:solidFill>
                  <a:srgbClr val="002060"/>
                </a:solidFill>
                <a:latin typeface="Calibri" panose="020F0502020204030204" pitchFamily="34" charset="0"/>
              </a:rPr>
              <a:t>31_22_003, 31_22_043, 31_22_044 a č. 31_24_108 </a:t>
            </a:r>
            <a:r>
              <a:rPr lang="cs-CZ" sz="2400" dirty="0"/>
              <a:t>včetně příloh:</a:t>
            </a:r>
            <a:r>
              <a:rPr lang="cs-CZ" sz="1600" dirty="0">
                <a:hlinkClick r:id="rId4"/>
              </a:rPr>
              <a:t> </a:t>
            </a:r>
          </a:p>
          <a:p>
            <a:pPr marL="0" indent="0" algn="just">
              <a:buNone/>
            </a:pPr>
            <a:r>
              <a:rPr lang="cs-CZ" sz="1600" dirty="0">
                <a:hlinkClick r:id="rId4"/>
              </a:rPr>
              <a:t>     Výzvy | MPSV</a:t>
            </a:r>
            <a:endParaRPr lang="cs-CZ" sz="2400" dirty="0"/>
          </a:p>
          <a:p>
            <a:pPr algn="just"/>
            <a:r>
              <a:rPr lang="cs-CZ" sz="2400" dirty="0"/>
              <a:t>Specifická pravidla pro žadatele a příjemce jednotlivých výzev včetně příloh</a:t>
            </a:r>
          </a:p>
          <a:p>
            <a:pPr algn="just"/>
            <a:r>
              <a:rPr lang="cs-CZ" sz="2400" dirty="0"/>
              <a:t>Rozhodnutí o poskytnutí dotace včetně Podmínek:</a:t>
            </a:r>
            <a:r>
              <a:rPr lang="cs-CZ" sz="1600" dirty="0">
                <a:hlinkClick r:id="rId5"/>
              </a:rPr>
              <a:t>  Vzory právních aktů | MPSV</a:t>
            </a:r>
            <a:endParaRPr lang="cs-CZ" sz="1600" dirty="0"/>
          </a:p>
          <a:p>
            <a:pPr algn="just"/>
            <a:r>
              <a:rPr lang="cs-CZ" sz="2400" dirty="0"/>
              <a:t>Prvky povinné publicity:</a:t>
            </a:r>
            <a:r>
              <a:rPr lang="en-US" sz="2400" dirty="0">
                <a:hlinkClick r:id="rId6">
                  <a:extLst>
                    <a:ext uri="{A12FA001-AC4F-418D-AE19-62706E023703}">
                      <ahyp:hlinkClr xmlns:ahyp="http://schemas.microsoft.com/office/drawing/2018/hyperlinkcolor" val="tx"/>
                    </a:ext>
                  </a:extLst>
                </a:hlinkClick>
              </a:rPr>
              <a:t> </a:t>
            </a:r>
            <a:r>
              <a:rPr lang="cs-CZ" sz="1600" dirty="0">
                <a:hlinkClick r:id="rId6"/>
              </a:rPr>
              <a:t>Prvky povinné publicity ke stažení | MPSV</a:t>
            </a:r>
            <a:endParaRPr lang="cs-CZ" sz="1600" dirty="0"/>
          </a:p>
          <a:p>
            <a:pPr algn="just"/>
            <a:r>
              <a:rPr lang="cs-CZ" sz="2400" dirty="0"/>
              <a:t>Metodické výklady a stanoviska: </a:t>
            </a:r>
            <a:r>
              <a:rPr lang="cs-CZ" sz="1600" dirty="0">
                <a:hlinkClick r:id="rId7"/>
              </a:rPr>
              <a:t>Metodické výklady a stanoviska | MPSV</a:t>
            </a:r>
            <a:endParaRPr lang="cs-CZ" sz="2400" dirty="0"/>
          </a:p>
          <a:p>
            <a:pPr algn="just"/>
            <a:r>
              <a:rPr lang="cs-CZ" sz="2400" dirty="0"/>
              <a:t>Pokyny pro administraci v systému: </a:t>
            </a:r>
            <a:r>
              <a:rPr lang="cs-CZ" sz="1600" dirty="0">
                <a:hlinkClick r:id="rId8"/>
              </a:rPr>
              <a:t>Pokyny potřebné v rámci administrace projektové žádosti v aplikaci ISKP14+ portálu MS2014+ | MPSV</a:t>
            </a:r>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9"/>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41291382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Závěrečná zpráva o realizaci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a:bodyPr>
          <a:lstStyle/>
          <a:p>
            <a:pPr marL="0" indent="0" algn="just">
              <a:buNone/>
            </a:pPr>
            <a:r>
              <a:rPr lang="cs-CZ" sz="3200" b="1" dirty="0">
                <a:solidFill>
                  <a:srgbClr val="002060"/>
                </a:solidFill>
              </a:rPr>
              <a:t>Doložení vlastních výstupů projektu: </a:t>
            </a:r>
          </a:p>
          <a:p>
            <a:pPr algn="just">
              <a:buFont typeface="Wingdings" panose="05000000000000000000" pitchFamily="2" charset="2"/>
              <a:buChar char="ü"/>
            </a:pPr>
            <a:r>
              <a:rPr lang="cs-CZ" sz="3200" dirty="0"/>
              <a:t>Doklad o kolaudaci s vyznačeným nabytím právní moci</a:t>
            </a:r>
          </a:p>
          <a:p>
            <a:pPr algn="just">
              <a:buFont typeface="Wingdings" panose="05000000000000000000" pitchFamily="2" charset="2"/>
              <a:buChar char="ü"/>
            </a:pPr>
            <a:r>
              <a:rPr lang="cs-CZ" sz="3200" dirty="0"/>
              <a:t>Fotodokumentace.</a:t>
            </a:r>
          </a:p>
          <a:p>
            <a:pPr algn="just">
              <a:buFont typeface="Wingdings" panose="05000000000000000000" pitchFamily="2" charset="2"/>
              <a:buChar char="ü"/>
            </a:pPr>
            <a:r>
              <a:rPr lang="cs-CZ" sz="3200" dirty="0"/>
              <a:t>Protokol o předání a převzetí díla (např. dodávky staveb, přístrojů a zařízení, doklad o zprovoznění, akceptační protokol), datum podepsání protokolu o předání a převzetí </a:t>
            </a:r>
            <a:r>
              <a:rPr lang="cs-CZ" sz="3200" b="1" dirty="0"/>
              <a:t>nesmí překročit termín ukončení realizace projektu, uvedený v PA. </a:t>
            </a: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29181961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Závěrečná zpráva o realizaci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a:bodyPr>
          <a:lstStyle/>
          <a:p>
            <a:pPr marL="0" indent="0" algn="just">
              <a:buNone/>
            </a:pPr>
            <a:r>
              <a:rPr lang="cs-CZ" sz="3200" b="1" dirty="0">
                <a:solidFill>
                  <a:srgbClr val="002060"/>
                </a:solidFill>
              </a:rPr>
              <a:t>Doklad o kolaudaci s vyznačeným nabytím právní moci</a:t>
            </a:r>
            <a:endParaRPr lang="cs-CZ" sz="3200" dirty="0"/>
          </a:p>
          <a:p>
            <a:pPr algn="just"/>
            <a:r>
              <a:rPr lang="cs-CZ" dirty="0"/>
              <a:t>Vydaný nejpozději  k datu ukončení realizace projektu. </a:t>
            </a:r>
          </a:p>
          <a:p>
            <a:pPr algn="just"/>
            <a:r>
              <a:rPr lang="cs-CZ" dirty="0"/>
              <a:t>Pokud není kolaudační rozhodnutí vydáno, je nutné doložit např. Rozhodnutí o povolení zkušebního provozu, musí být doloženo nejpozději  s první Zprávou o udržitelnosti projektu (ZoU).</a:t>
            </a:r>
          </a:p>
          <a:p>
            <a:pPr algn="just"/>
            <a:r>
              <a:rPr lang="cs-CZ" dirty="0"/>
              <a:t>Pokud zkušební provoz při zachování účelu projektu, trvá po celou dobu udržitelnosti, příjemce předkládá jako přílohu ZoU projektu            i případné dokumenty prokazující prodloužení zkušebního provozu.</a:t>
            </a: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5272163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Závěrečná zpráva o realizaci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fontScale="85000" lnSpcReduction="10000"/>
          </a:bodyPr>
          <a:lstStyle/>
          <a:p>
            <a:pPr marL="0" indent="0" algn="just">
              <a:buNone/>
            </a:pPr>
            <a:r>
              <a:rPr lang="cs-CZ" sz="3800" b="1" dirty="0">
                <a:solidFill>
                  <a:srgbClr val="002060"/>
                </a:solidFill>
              </a:rPr>
              <a:t>Stanovisko zpracovatele energetického posouzení dle závazného vzoru, který je přílohou č. 20 OP </a:t>
            </a:r>
          </a:p>
          <a:p>
            <a:pPr algn="just"/>
            <a:r>
              <a:rPr lang="cs-CZ" sz="3700" dirty="0"/>
              <a:t>Energetický specialista potvrdí, že realizací projektu došlo               ke splnění opatření na snížení energetické náročnosti budovy. </a:t>
            </a:r>
          </a:p>
          <a:p>
            <a:pPr algn="just"/>
            <a:r>
              <a:rPr lang="cs-CZ" sz="3700" dirty="0"/>
              <a:t>Ve stanovisku musí být zohledněny změny s vlivem na energetickou účinnost budovy, které nastaly na budově                    v průběhu realizace. V některých případech je nutné doložit aktualizovaný PENB, např. při změně topného média oproti navrhovanému stavu apod.</a:t>
            </a: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30659358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Závěrečná zpráva o realizaci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fontScale="92500" lnSpcReduction="10000"/>
          </a:bodyPr>
          <a:lstStyle/>
          <a:p>
            <a:pPr marL="0" indent="0" algn="just">
              <a:buNone/>
            </a:pPr>
            <a:r>
              <a:rPr lang="cs-CZ" sz="3500" b="1" dirty="0">
                <a:solidFill>
                  <a:srgbClr val="002060"/>
                </a:solidFill>
              </a:rPr>
              <a:t>Stanovisko zpracovatele energetického posouzení dle závazného vzoru, který je přílohou č. 20 OP </a:t>
            </a:r>
          </a:p>
          <a:p>
            <a:pPr algn="just"/>
            <a:r>
              <a:rPr lang="cs-CZ" sz="3500" dirty="0"/>
              <a:t>Obsahuje v případě rekonstrukcí procentuální výši dosažených úspor/snížení emisí.</a:t>
            </a:r>
          </a:p>
          <a:p>
            <a:pPr algn="just"/>
            <a:r>
              <a:rPr lang="cs-CZ" sz="3500" dirty="0"/>
              <a:t>Podkladovými dokumenty pro jeho vypracování jsou zejména PENB, projektová dokumentace projektu, informace o provozu apod. (blíže viz příloha č. 20 Obecných pravidel pro žadatele a příjemce).</a:t>
            </a:r>
          </a:p>
          <a:p>
            <a:pPr algn="just"/>
            <a:r>
              <a:rPr lang="cs-CZ" sz="3500" dirty="0"/>
              <a:t>Obsahuje fotodokumentaci provedených opatření.</a:t>
            </a: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16622173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Závěrečná zpráva o realizaci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a:bodyPr>
          <a:lstStyle/>
          <a:p>
            <a:pPr marL="0" indent="0" algn="just">
              <a:buNone/>
            </a:pPr>
            <a:r>
              <a:rPr lang="cs-CZ" sz="3200" b="1" dirty="0">
                <a:solidFill>
                  <a:srgbClr val="002060"/>
                </a:solidFill>
              </a:rPr>
              <a:t>Doložení vlastních výstupů projektu </a:t>
            </a:r>
          </a:p>
          <a:p>
            <a:pPr algn="just"/>
            <a:r>
              <a:rPr lang="cs-CZ" dirty="0"/>
              <a:t>Čestné prohlášení k </a:t>
            </a:r>
            <a:r>
              <a:rPr lang="cs-CZ" b="1" dirty="0"/>
              <a:t>Red flags</a:t>
            </a:r>
            <a:r>
              <a:rPr lang="cs-CZ" dirty="0"/>
              <a:t>, jehož vzor je přílohou Specifických pravidel, případně výzvy. </a:t>
            </a:r>
          </a:p>
          <a:p>
            <a:pPr algn="just"/>
            <a:r>
              <a:rPr lang="cs-CZ" dirty="0"/>
              <a:t>Naplnění </a:t>
            </a:r>
            <a:r>
              <a:rPr lang="cs-CZ" b="1" dirty="0"/>
              <a:t>principů DNSH </a:t>
            </a:r>
            <a:r>
              <a:rPr lang="cs-CZ" sz="2800" dirty="0"/>
              <a:t>jak jsou popsána v příloze č. 18 OP             ze žádosti o podporu,  </a:t>
            </a:r>
            <a:r>
              <a:rPr lang="cs-CZ" dirty="0"/>
              <a:t>bude doloženo vyplněným a podepsaným Potvrzením o splnění požadavků/podmínek DNSH (příloha č. 19 OP) a dalšími podpůrnými dokumenty jako např. vážními lístky, fotodokumentací, technickými listy produktů, potvrzením/smlouvou o recyklaci stavebních odpadů apod.).</a:t>
            </a:r>
          </a:p>
          <a:p>
            <a:pPr marL="0" indent="0" algn="just">
              <a:buNone/>
            </a:pPr>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38724533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Závěrečná zpráva o realizaci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lnSpcReduction="10000"/>
          </a:bodyPr>
          <a:lstStyle/>
          <a:p>
            <a:pPr marL="0" indent="0" algn="just">
              <a:buNone/>
            </a:pPr>
            <a:r>
              <a:rPr lang="cs-CZ" sz="3200" b="1" dirty="0">
                <a:solidFill>
                  <a:srgbClr val="002060"/>
                </a:solidFill>
              </a:rPr>
              <a:t>Doložení vlastních výstupů projektu </a:t>
            </a:r>
          </a:p>
          <a:p>
            <a:pPr algn="just"/>
            <a:r>
              <a:rPr lang="cs-CZ" sz="3100" b="1" dirty="0">
                <a:solidFill>
                  <a:srgbClr val="002060"/>
                </a:solidFill>
                <a:latin typeface="Calibri" panose="020F0502020204030204" pitchFamily="34" charset="0"/>
              </a:rPr>
              <a:t>Výzva č. 31_22_003  - </a:t>
            </a:r>
            <a:r>
              <a:rPr lang="cs-CZ" sz="3200" dirty="0"/>
              <a:t>nová služba musí být registrována                 a zařazena do sítě sociálních služeb do data ukončení realizace. </a:t>
            </a:r>
          </a:p>
          <a:p>
            <a:pPr algn="just"/>
            <a:r>
              <a:rPr lang="cs-CZ" sz="3100" b="1" dirty="0">
                <a:solidFill>
                  <a:srgbClr val="002060"/>
                </a:solidFill>
                <a:latin typeface="Calibri" panose="020F0502020204030204" pitchFamily="34" charset="0"/>
              </a:rPr>
              <a:t>Výzva č. </a:t>
            </a:r>
            <a:r>
              <a:rPr lang="cs-CZ" sz="3200" b="1" dirty="0">
                <a:solidFill>
                  <a:srgbClr val="002060"/>
                </a:solidFill>
                <a:latin typeface="Calibri" panose="020F0502020204030204" pitchFamily="34" charset="0"/>
              </a:rPr>
              <a:t>31_22_043, 31_22_044 a č. 31_24_108 - </a:t>
            </a:r>
            <a:r>
              <a:rPr lang="cs-CZ" sz="3200" dirty="0"/>
              <a:t>zařazení služby do sítě sociálních služeb do </a:t>
            </a:r>
            <a:r>
              <a:rPr lang="cs-CZ" sz="3200" b="1" dirty="0"/>
              <a:t>6 měsíců </a:t>
            </a:r>
            <a:r>
              <a:rPr lang="cs-CZ" sz="3200" dirty="0"/>
              <a:t>od ukončení realizace ověřovací akt.</a:t>
            </a:r>
          </a:p>
          <a:p>
            <a:pPr algn="just"/>
            <a:r>
              <a:rPr lang="cs-CZ" sz="3200" dirty="0"/>
              <a:t>Rozhodnutí o registraci sociální služby bude doloženo nejpozději do </a:t>
            </a:r>
            <a:r>
              <a:rPr lang="cs-CZ" sz="3200" b="1" dirty="0"/>
              <a:t>6 měsíců </a:t>
            </a:r>
            <a:r>
              <a:rPr lang="cs-CZ" sz="3200" dirty="0"/>
              <a:t>od ukončení realizace projektu. </a:t>
            </a:r>
          </a:p>
          <a:p>
            <a:pPr algn="just"/>
            <a:endParaRPr lang="cs-CZ" sz="32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17860715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Závěrečná žádost o platbu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fontScale="92500" lnSpcReduction="20000"/>
          </a:bodyPr>
          <a:lstStyle/>
          <a:p>
            <a:pPr marL="0" indent="0" algn="just">
              <a:buNone/>
            </a:pPr>
            <a:r>
              <a:rPr lang="cs-CZ" sz="3500" b="1" dirty="0">
                <a:solidFill>
                  <a:srgbClr val="002060"/>
                </a:solidFill>
              </a:rPr>
              <a:t>U závěrečných ŽoP bude provedena:</a:t>
            </a:r>
          </a:p>
          <a:p>
            <a:pPr algn="just"/>
            <a:r>
              <a:rPr lang="cs-CZ" dirty="0"/>
              <a:t>kontrola limitů na vedlejší způsobilé výdaje dle skutečné výše CZV (není předmětem kontroly u průběžné ŽoP),</a:t>
            </a:r>
            <a:endParaRPr lang="cs-CZ" b="1" dirty="0"/>
          </a:p>
          <a:p>
            <a:pPr algn="just"/>
            <a:r>
              <a:rPr lang="cs-CZ" dirty="0"/>
              <a:t>kontrola limitu výdaje na nákup pozemku dle skutečné výše CZV,</a:t>
            </a:r>
            <a:endParaRPr lang="cs-CZ" b="1" dirty="0"/>
          </a:p>
          <a:p>
            <a:pPr algn="just"/>
            <a:r>
              <a:rPr lang="cs-CZ" dirty="0"/>
              <a:t>kontrola dodržení poměrů na jednotlivých zdrojích financování v NPO                 u relevantních příjemců s PA vydaným do revize 1.13 s platností od 17.2.2025 budou vydány změnové PA. </a:t>
            </a:r>
          </a:p>
          <a:p>
            <a:pPr algn="just">
              <a:buFont typeface="Wingdings" panose="05000000000000000000" pitchFamily="2" charset="2"/>
              <a:buChar char="ü"/>
            </a:pPr>
            <a:r>
              <a:rPr lang="cs-CZ" sz="3000" b="1" dirty="0">
                <a:solidFill>
                  <a:srgbClr val="002060"/>
                </a:solidFill>
              </a:rPr>
              <a:t>Skutečná výše CZV je vyčíslena na základě proplacení ZV v rámci všech schválených ŽoP </a:t>
            </a:r>
          </a:p>
          <a:p>
            <a:pPr marL="0" indent="0" algn="just">
              <a:buNone/>
            </a:pPr>
            <a:r>
              <a:rPr lang="cs-CZ" dirty="0"/>
              <a:t>Po vyjádření podílů na CZV a poměrů dle skutečnosti bude příjemce případně vyzván k ponížení požadovaných ZV k proplacení.</a:t>
            </a: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8625412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Změny v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lnSpcReduction="10000"/>
          </a:bodyPr>
          <a:lstStyle/>
          <a:p>
            <a:pPr marL="0" indent="0" algn="just">
              <a:buNone/>
            </a:pPr>
            <a:r>
              <a:rPr lang="cs-CZ" sz="3500" b="1" dirty="0">
                <a:solidFill>
                  <a:srgbClr val="002060"/>
                </a:solidFill>
              </a:rPr>
              <a:t>Podání žádosti o změnu</a:t>
            </a:r>
          </a:p>
          <a:p>
            <a:pPr algn="just"/>
            <a:r>
              <a:rPr lang="cs-CZ" sz="3000" dirty="0"/>
              <a:t>Příjemce má </a:t>
            </a:r>
            <a:r>
              <a:rPr lang="cs-CZ" sz="3000" b="1" dirty="0"/>
              <a:t>povinnost </a:t>
            </a:r>
            <a:r>
              <a:rPr lang="cs-CZ" sz="3000" dirty="0"/>
              <a:t>oznámit VK NPO 3.3 změny, které              v projektu nastanou v době mezi podáním žádosti o podporu                    a ukončením udržitelnosti projektu. </a:t>
            </a:r>
          </a:p>
          <a:p>
            <a:pPr algn="just"/>
            <a:r>
              <a:rPr lang="cs-CZ" sz="3000" dirty="0"/>
              <a:t>U všech změn platí, že pokud je to možné, musí být ohlášeny </a:t>
            </a:r>
            <a:r>
              <a:rPr lang="cs-CZ" sz="3000" b="1" dirty="0"/>
              <a:t>před jejich samotnou realizací.</a:t>
            </a:r>
          </a:p>
          <a:p>
            <a:pPr algn="just"/>
            <a:r>
              <a:rPr lang="cs-CZ" sz="3000" b="1" dirty="0">
                <a:solidFill>
                  <a:srgbClr val="000000"/>
                </a:solidFill>
                <a:latin typeface="Calibri" panose="020F0502020204030204" pitchFamily="34" charset="0"/>
              </a:rPr>
              <a:t>V</a:t>
            </a:r>
            <a:r>
              <a:rPr lang="cs-CZ" sz="3000" b="1" i="0" u="none" strike="noStrike" baseline="0" dirty="0">
                <a:solidFill>
                  <a:srgbClr val="000000"/>
                </a:solidFill>
                <a:latin typeface="Calibri" panose="020F0502020204030204" pitchFamily="34" charset="0"/>
              </a:rPr>
              <a:t> MS2014+ na záložce Žádost o změnu </a:t>
            </a:r>
            <a:r>
              <a:rPr lang="cs-CZ" sz="3000" b="0" i="0" u="none" strike="noStrike" baseline="0" dirty="0">
                <a:solidFill>
                  <a:srgbClr val="000000"/>
                </a:solidFill>
                <a:latin typeface="Calibri" panose="020F0502020204030204" pitchFamily="34" charset="0"/>
              </a:rPr>
              <a:t>(</a:t>
            </a:r>
            <a:r>
              <a:rPr lang="cs-CZ" sz="3000" dirty="0">
                <a:hlinkClick r:id="rId3"/>
              </a:rPr>
              <a:t>Pokyny potřebné               v rámci administrace projektové žádosti v aplikaci ISKP14+ portálu MS2014+ | MPSV</a:t>
            </a:r>
            <a:r>
              <a:rPr lang="cs-CZ" sz="3000" dirty="0"/>
              <a:t>)</a:t>
            </a:r>
          </a:p>
          <a:p>
            <a:pPr marL="0" indent="0" algn="just">
              <a:buNone/>
            </a:pPr>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4"/>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29518849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Změny v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a:bodyPr>
          <a:lstStyle/>
          <a:p>
            <a:pPr marL="0" indent="0" algn="just">
              <a:buNone/>
            </a:pPr>
            <a:r>
              <a:rPr lang="cs-CZ" sz="3200" b="1" dirty="0">
                <a:solidFill>
                  <a:srgbClr val="002060"/>
                </a:solidFill>
              </a:rPr>
              <a:t>Podmínky změnového řízení </a:t>
            </a:r>
          </a:p>
          <a:p>
            <a:pPr algn="just"/>
            <a:r>
              <a:rPr lang="cs-CZ" b="1" dirty="0">
                <a:solidFill>
                  <a:srgbClr val="000000"/>
                </a:solidFill>
                <a:latin typeface="Calibri" panose="020F0502020204030204" pitchFamily="34" charset="0"/>
              </a:rPr>
              <a:t>V</a:t>
            </a:r>
            <a:r>
              <a:rPr lang="cs-CZ" b="1" i="0" u="none" strike="noStrike" baseline="0" dirty="0">
                <a:solidFill>
                  <a:srgbClr val="000000"/>
                </a:solidFill>
                <a:latin typeface="Calibri" panose="020F0502020204030204" pitchFamily="34" charset="0"/>
              </a:rPr>
              <a:t>šechny změny jsou podstatné</a:t>
            </a:r>
            <a:r>
              <a:rPr lang="cs-CZ" i="0" u="none" strike="noStrike" baseline="0" dirty="0">
                <a:solidFill>
                  <a:srgbClr val="000000"/>
                </a:solidFill>
                <a:latin typeface="Calibri" panose="020F0502020204030204" pitchFamily="34" charset="0"/>
              </a:rPr>
              <a:t>, a to </a:t>
            </a:r>
            <a:r>
              <a:rPr lang="cs-CZ" b="0" i="0" u="none" strike="noStrike" baseline="0" dirty="0">
                <a:solidFill>
                  <a:srgbClr val="000000"/>
                </a:solidFill>
                <a:latin typeface="Calibri" panose="020F0502020204030204" pitchFamily="34" charset="0"/>
              </a:rPr>
              <a:t>buď změny </a:t>
            </a:r>
            <a:r>
              <a:rPr lang="cs-CZ" i="0" u="none" strike="noStrike" baseline="0" dirty="0">
                <a:solidFill>
                  <a:srgbClr val="000000"/>
                </a:solidFill>
                <a:latin typeface="Calibri" panose="020F0502020204030204" pitchFamily="34" charset="0"/>
              </a:rPr>
              <a:t>podstatné</a:t>
            </a:r>
            <a:r>
              <a:rPr lang="cs-CZ" b="0" i="0" u="none" strike="noStrike" baseline="0" dirty="0">
                <a:solidFill>
                  <a:srgbClr val="000000"/>
                </a:solidFill>
                <a:latin typeface="Calibri" panose="020F0502020204030204" pitchFamily="34" charset="0"/>
              </a:rPr>
              <a:t> </a:t>
            </a:r>
            <a:r>
              <a:rPr lang="cs-CZ" b="1" i="0" u="none" strike="noStrike" baseline="0" dirty="0">
                <a:solidFill>
                  <a:srgbClr val="000000"/>
                </a:solidFill>
                <a:latin typeface="Calibri" panose="020F0502020204030204" pitchFamily="34" charset="0"/>
              </a:rPr>
              <a:t>nezakládající změnu právního aktu </a:t>
            </a:r>
            <a:r>
              <a:rPr lang="cs-CZ" b="0" i="0" u="none" strike="noStrike" baseline="0" dirty="0">
                <a:solidFill>
                  <a:srgbClr val="000000"/>
                </a:solidFill>
                <a:latin typeface="Calibri" panose="020F0502020204030204" pitchFamily="34" charset="0"/>
              </a:rPr>
              <a:t>nebo změny </a:t>
            </a:r>
            <a:r>
              <a:rPr lang="cs-CZ" i="0" u="none" strike="noStrike" baseline="0" dirty="0">
                <a:solidFill>
                  <a:srgbClr val="000000"/>
                </a:solidFill>
                <a:latin typeface="Calibri" panose="020F0502020204030204" pitchFamily="34" charset="0"/>
              </a:rPr>
              <a:t>podstatné</a:t>
            </a:r>
            <a:r>
              <a:rPr lang="cs-CZ" b="0" i="0" u="none" strike="noStrike" baseline="0" dirty="0">
                <a:solidFill>
                  <a:srgbClr val="000000"/>
                </a:solidFill>
                <a:latin typeface="Calibri" panose="020F0502020204030204" pitchFamily="34" charset="0"/>
              </a:rPr>
              <a:t> </a:t>
            </a:r>
            <a:r>
              <a:rPr lang="cs-CZ" b="1" i="0" u="none" strike="noStrike" baseline="0" dirty="0">
                <a:solidFill>
                  <a:srgbClr val="000000"/>
                </a:solidFill>
                <a:latin typeface="Calibri" panose="020F0502020204030204" pitchFamily="34" charset="0"/>
              </a:rPr>
              <a:t>zakládající změnu právního aktu. </a:t>
            </a:r>
          </a:p>
          <a:p>
            <a:pPr algn="just"/>
            <a:r>
              <a:rPr lang="cs-CZ" dirty="0">
                <a:solidFill>
                  <a:srgbClr val="000000"/>
                </a:solidFill>
                <a:latin typeface="Calibri" panose="020F0502020204030204" pitchFamily="34" charset="0"/>
              </a:rPr>
              <a:t>N</a:t>
            </a:r>
            <a:r>
              <a:rPr lang="cs-CZ" b="0" i="0" u="none" strike="noStrike" baseline="0" dirty="0">
                <a:solidFill>
                  <a:srgbClr val="000000"/>
                </a:solidFill>
                <a:latin typeface="Calibri" panose="020F0502020204030204" pitchFamily="34" charset="0"/>
              </a:rPr>
              <a:t>elze </a:t>
            </a:r>
            <a:r>
              <a:rPr lang="cs-CZ" b="1" i="0" u="none" strike="noStrike" baseline="0" dirty="0">
                <a:solidFill>
                  <a:srgbClr val="000000"/>
                </a:solidFill>
                <a:latin typeface="Calibri" panose="020F0502020204030204" pitchFamily="34" charset="0"/>
              </a:rPr>
              <a:t>doplňovat indikátory a nové aktivity do </a:t>
            </a:r>
            <a:r>
              <a:rPr lang="cs-CZ" b="0" i="0" u="none" strike="noStrike" baseline="0" dirty="0">
                <a:solidFill>
                  <a:srgbClr val="000000"/>
                </a:solidFill>
                <a:latin typeface="Calibri" panose="020F0502020204030204" pitchFamily="34" charset="0"/>
              </a:rPr>
              <a:t>způsobilých výdajů projektu (s výjimkou nově vzniklé povinnosti realizovat povinnou publicitu podle kap. 10 OP). </a:t>
            </a:r>
          </a:p>
          <a:p>
            <a:pPr algn="just"/>
            <a:r>
              <a:rPr lang="cs-CZ" dirty="0">
                <a:solidFill>
                  <a:srgbClr val="000000"/>
                </a:solidFill>
                <a:latin typeface="Calibri" panose="020F0502020204030204" pitchFamily="34" charset="0"/>
              </a:rPr>
              <a:t>Nelze </a:t>
            </a:r>
            <a:r>
              <a:rPr lang="cs-CZ" b="1" i="0" u="none" strike="noStrike" baseline="0" dirty="0">
                <a:solidFill>
                  <a:srgbClr val="000000"/>
                </a:solidFill>
                <a:latin typeface="Calibri" panose="020F0502020204030204" pitchFamily="34" charset="0"/>
              </a:rPr>
              <a:t>navyšovat CZV.</a:t>
            </a:r>
          </a:p>
          <a:p>
            <a:endParaRPr lang="cs-CZ" sz="2400" b="1" i="0" u="none" strike="noStrike" baseline="0" dirty="0">
              <a:solidFill>
                <a:srgbClr val="000000"/>
              </a:solidFill>
              <a:latin typeface="Calibri" panose="020F0502020204030204" pitchFamily="34" charset="0"/>
            </a:endParaRPr>
          </a:p>
          <a:p>
            <a:pPr algn="just"/>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24141973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Změny v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lnSpcReduction="10000"/>
          </a:bodyPr>
          <a:lstStyle/>
          <a:p>
            <a:pPr marL="0" indent="0" algn="just">
              <a:buNone/>
            </a:pPr>
            <a:r>
              <a:rPr lang="cs-CZ" sz="3200" b="1" dirty="0">
                <a:solidFill>
                  <a:srgbClr val="002060"/>
                </a:solidFill>
              </a:rPr>
              <a:t>Podmínky změnového řízení </a:t>
            </a:r>
          </a:p>
          <a:p>
            <a:pPr algn="just"/>
            <a:r>
              <a:rPr lang="cs-CZ" dirty="0"/>
              <a:t>ŽoZ může být podána nejpozději s datem ukončení etapy projektu.</a:t>
            </a:r>
          </a:p>
          <a:p>
            <a:pPr algn="just"/>
            <a:r>
              <a:rPr lang="cs-CZ" dirty="0"/>
              <a:t>Prodloužení termínu </a:t>
            </a:r>
            <a:r>
              <a:rPr lang="cs-CZ" b="1" dirty="0"/>
              <a:t>ukončení realizace projektu </a:t>
            </a:r>
            <a:r>
              <a:rPr lang="cs-CZ" dirty="0"/>
              <a:t>musí být zohledněno i v posunutí termínu ukončení etapy, finančního ukončení projektu a v datu dosažení cílové hodnoty indikátoru.</a:t>
            </a:r>
          </a:p>
          <a:p>
            <a:pPr algn="just"/>
            <a:r>
              <a:rPr lang="cs-CZ" dirty="0"/>
              <a:t>Pokud je podána </a:t>
            </a:r>
            <a:r>
              <a:rPr lang="cs-CZ" b="1" dirty="0"/>
              <a:t>ŽoZ</a:t>
            </a:r>
            <a:r>
              <a:rPr lang="cs-CZ" dirty="0"/>
              <a:t> před podáním ZoR/ŽoP projektu, ale </a:t>
            </a:r>
            <a:r>
              <a:rPr lang="cs-CZ" b="1" dirty="0"/>
              <a:t>již po ukončení etapy,</a:t>
            </a:r>
            <a:r>
              <a:rPr lang="cs-CZ" dirty="0"/>
              <a:t> bude toto podání podléhat </a:t>
            </a:r>
            <a:r>
              <a:rPr lang="cs-CZ" b="1" dirty="0"/>
              <a:t>sankci</a:t>
            </a:r>
            <a:r>
              <a:rPr lang="cs-CZ" dirty="0"/>
              <a:t> dle PA (např.  změny termínů). </a:t>
            </a:r>
          </a:p>
          <a:p>
            <a:pPr algn="just"/>
            <a:r>
              <a:rPr lang="cs-CZ" dirty="0"/>
              <a:t>Příjemce může interní depeší požádat o prodloužení lhůty                            k doplnění ŽoZ.</a:t>
            </a:r>
          </a:p>
          <a:p>
            <a:pPr algn="just"/>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2512089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V</a:t>
            </a:r>
            <a:r>
              <a:rPr lang="cs-CZ" sz="4400" b="1" dirty="0">
                <a:solidFill>
                  <a:schemeClr val="bg1"/>
                </a:solidFill>
              </a:rPr>
              <a:t>ydání právního aktu</a:t>
            </a:r>
            <a:endParaRPr lang="cs-CZ" b="1" dirty="0">
              <a:solidFill>
                <a:schemeClr val="bg1"/>
              </a:solidFill>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
        <p:nvSpPr>
          <p:cNvPr id="7" name="TextovéPole 6">
            <a:extLst>
              <a:ext uri="{FF2B5EF4-FFF2-40B4-BE49-F238E27FC236}">
                <a16:creationId xmlns:a16="http://schemas.microsoft.com/office/drawing/2014/main" id="{E25A87D7-9446-A931-2E5B-6AD8701ECA56}"/>
              </a:ext>
            </a:extLst>
          </p:cNvPr>
          <p:cNvSpPr txBox="1"/>
          <p:nvPr/>
        </p:nvSpPr>
        <p:spPr>
          <a:xfrm>
            <a:off x="1076311" y="1894282"/>
            <a:ext cx="6093822" cy="584775"/>
          </a:xfrm>
          <a:prstGeom prst="rect">
            <a:avLst/>
          </a:prstGeom>
          <a:noFill/>
        </p:spPr>
        <p:txBody>
          <a:bodyPr wrap="square">
            <a:spAutoFit/>
          </a:bodyPr>
          <a:lstStyle/>
          <a:p>
            <a:r>
              <a:rPr lang="cs-CZ" sz="3200" b="1" dirty="0">
                <a:solidFill>
                  <a:srgbClr val="002060"/>
                </a:solidFill>
              </a:rPr>
              <a:t>Právní akt (PA)</a:t>
            </a:r>
          </a:p>
        </p:txBody>
      </p:sp>
      <p:sp>
        <p:nvSpPr>
          <p:cNvPr id="10" name="Zástupný obsah 5">
            <a:extLst>
              <a:ext uri="{FF2B5EF4-FFF2-40B4-BE49-F238E27FC236}">
                <a16:creationId xmlns:a16="http://schemas.microsoft.com/office/drawing/2014/main" id="{22537754-81EC-5A28-B54B-C44ABAF89552}"/>
              </a:ext>
            </a:extLst>
          </p:cNvPr>
          <p:cNvSpPr>
            <a:spLocks noGrp="1"/>
          </p:cNvSpPr>
          <p:nvPr>
            <p:ph idx="1"/>
          </p:nvPr>
        </p:nvSpPr>
        <p:spPr>
          <a:xfrm>
            <a:off x="838200" y="2591612"/>
            <a:ext cx="10515600" cy="3387482"/>
          </a:xfrm>
        </p:spPr>
        <p:txBody>
          <a:bodyPr>
            <a:normAutofit lnSpcReduction="10000"/>
          </a:bodyPr>
          <a:lstStyle/>
          <a:p>
            <a:pPr algn="just">
              <a:spcBef>
                <a:spcPts val="1800"/>
              </a:spcBef>
            </a:pPr>
            <a:r>
              <a:rPr lang="cs-CZ" sz="2400" dirty="0">
                <a:effectLst/>
                <a:latin typeface="Calibri" panose="020F0502020204030204" pitchFamily="34" charset="0"/>
                <a:ea typeface="Calibri" panose="020F0502020204030204" pitchFamily="34" charset="0"/>
              </a:rPr>
              <a:t>Vydán by měl být zpravidla do 1 měsíce od výběru příslušné žádosti o podporu      k financování nebo od splnění případných podmínek stanovených výzvou                           a výběrovou komisí.</a:t>
            </a:r>
          </a:p>
          <a:p>
            <a:pPr algn="just">
              <a:spcBef>
                <a:spcPts val="1800"/>
              </a:spcBef>
            </a:pPr>
            <a:r>
              <a:rPr lang="cs-CZ" sz="2400" dirty="0">
                <a:latin typeface="Calibri" panose="020F0502020204030204" pitchFamily="34" charset="0"/>
                <a:ea typeface="Calibri" panose="020F0502020204030204" pitchFamily="34" charset="0"/>
              </a:rPr>
              <a:t>Lze příjemci poskytnout Vyrozumění o doporučení projektu k podpoře a výzva      k doplnění projektu před vydáním právního aktu s podpisem ŘO (max. výše CZV, podmínky pro vydání PA).</a:t>
            </a:r>
            <a:endParaRPr lang="cs-CZ" sz="2400" dirty="0">
              <a:effectLst/>
              <a:latin typeface="Calibri" panose="020F0502020204030204" pitchFamily="34" charset="0"/>
              <a:ea typeface="Calibri" panose="020F0502020204030204" pitchFamily="34" charset="0"/>
            </a:endParaRPr>
          </a:p>
          <a:p>
            <a:pPr algn="just">
              <a:spcBef>
                <a:spcPts val="1800"/>
              </a:spcBef>
            </a:pPr>
            <a:r>
              <a:rPr lang="cs-CZ" sz="2400" dirty="0">
                <a:effectLst/>
                <a:latin typeface="Calibri" panose="020F0502020204030204" pitchFamily="34" charset="0"/>
                <a:ea typeface="Calibri" panose="020F0502020204030204" pitchFamily="34" charset="0"/>
              </a:rPr>
              <a:t>Maximální lhůta pro žadatele na doplnění podkladů potřebných pro vydání PA, např. stavebního povolení  s nabytím právní moci je stanovena na </a:t>
            </a:r>
            <a:r>
              <a:rPr lang="cs-CZ" sz="2400" b="1" dirty="0">
                <a:effectLst/>
                <a:latin typeface="Calibri" panose="020F0502020204030204" pitchFamily="34" charset="0"/>
                <a:ea typeface="Calibri" panose="020F0502020204030204" pitchFamily="34" charset="0"/>
              </a:rPr>
              <a:t>6 měsíců od data schválení projektu k financování</a:t>
            </a:r>
            <a:r>
              <a:rPr lang="cs-CZ" sz="2400" b="1" dirty="0">
                <a:solidFill>
                  <a:srgbClr val="002060"/>
                </a:solidFill>
                <a:effectLst/>
                <a:latin typeface="Calibri" panose="020F0502020204030204" pitchFamily="34" charset="0"/>
                <a:ea typeface="Calibri" panose="020F0502020204030204" pitchFamily="34" charset="0"/>
              </a:rPr>
              <a:t>.</a:t>
            </a:r>
          </a:p>
        </p:txBody>
      </p:sp>
    </p:spTree>
    <p:extLst>
      <p:ext uri="{BB962C8B-B14F-4D97-AF65-F5344CB8AC3E}">
        <p14:creationId xmlns:p14="http://schemas.microsoft.com/office/powerpoint/2010/main" val="32038277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Změny v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a:bodyPr>
          <a:lstStyle/>
          <a:p>
            <a:pPr marL="0" indent="0" algn="just">
              <a:buNone/>
            </a:pPr>
            <a:r>
              <a:rPr lang="cs-CZ" sz="3500" b="1" dirty="0">
                <a:solidFill>
                  <a:srgbClr val="002060"/>
                </a:solidFill>
              </a:rPr>
              <a:t>Podmínky změnového řízení </a:t>
            </a:r>
          </a:p>
          <a:p>
            <a:pPr algn="just"/>
            <a:r>
              <a:rPr kumimoji="0" lang="cs-CZ"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Ke změně týkající se </a:t>
            </a:r>
            <a:r>
              <a:rPr kumimoji="0" lang="cs-CZ" sz="24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veřejných zakázek</a:t>
            </a:r>
            <a:r>
              <a:rPr kumimoji="0" lang="cs-CZ"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je potřeba využít také </a:t>
            </a:r>
            <a:r>
              <a:rPr kumimoji="0" lang="cs-CZ" sz="24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modul Veřejné zakázky.</a:t>
            </a:r>
            <a:endParaRPr kumimoji="0" lang="cs-CZ"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algn="just"/>
            <a:r>
              <a:rPr lang="cs-CZ" sz="2400" dirty="0">
                <a:solidFill>
                  <a:srgbClr val="000000"/>
                </a:solidFill>
                <a:latin typeface="Calibri" panose="020F0502020204030204" pitchFamily="34" charset="0"/>
              </a:rPr>
              <a:t>Pokud žadatel předkládá dokumentaci o zakázce se změnou s dopadem                       na projekt (např. změna závazku smlouvy/dodatek, změna ukončení termínů plnění, apod.), musí o této změně zároveň informovat prostřednictvím ŽoZ, aby byl posouzen </a:t>
            </a:r>
            <a:r>
              <a:rPr lang="cs-CZ" sz="2400" b="1" dirty="0">
                <a:solidFill>
                  <a:srgbClr val="000000"/>
                </a:solidFill>
                <a:latin typeface="Calibri" panose="020F0502020204030204" pitchFamily="34" charset="0"/>
              </a:rPr>
              <a:t>její komplexní dopad na projekt</a:t>
            </a:r>
            <a:r>
              <a:rPr lang="cs-CZ" sz="1800" b="1" i="0" u="none" strike="noStrike" baseline="0" dirty="0">
                <a:solidFill>
                  <a:srgbClr val="000000"/>
                </a:solidFill>
                <a:latin typeface="Calibri" panose="020F0502020204030204" pitchFamily="34" charset="0"/>
              </a:rPr>
              <a:t>. </a:t>
            </a:r>
            <a:endParaRPr lang="cs-CZ" sz="2400" b="1" i="0" u="none" strike="noStrike" baseline="0" dirty="0">
              <a:solidFill>
                <a:srgbClr val="000000"/>
              </a:solidFill>
              <a:latin typeface="Calibri" panose="020F0502020204030204" pitchFamily="34" charset="0"/>
            </a:endParaRP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cs-CZ"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Ke změně </a:t>
            </a:r>
            <a:r>
              <a:rPr kumimoji="0" lang="cs-CZ" sz="24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týkající se zakázky na stavební práce </a:t>
            </a:r>
            <a:r>
              <a:rPr kumimoji="0" lang="cs-CZ" sz="240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musí být v příloze doložen </a:t>
            </a:r>
            <a:r>
              <a:rPr kumimoji="0" lang="cs-CZ" sz="24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položkový rozpočet stavby</a:t>
            </a:r>
            <a:r>
              <a:rPr lang="cs-CZ" sz="2400" dirty="0">
                <a:solidFill>
                  <a:srgbClr val="000000"/>
                </a:solidFill>
                <a:latin typeface="Calibri" panose="020F0502020204030204" pitchFamily="34" charset="0"/>
              </a:rPr>
              <a:t> </a:t>
            </a:r>
            <a:r>
              <a:rPr kumimoji="0" lang="cs-CZ"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zpracovaný ve shodné struktuře a formátu jako smluvní rozpočet stavby, případně jiný rozpočet odsouhlasený VK NPO 3.3. </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cs-CZ" sz="2400" b="1" i="0" u="none" strike="noStrike" kern="1200" cap="none" spc="0" normalizeH="0" baseline="0" noProof="0" dirty="0">
              <a:ln>
                <a:noFill/>
              </a:ln>
              <a:solidFill>
                <a:srgbClr val="000000"/>
              </a:solidFill>
              <a:effectLst/>
              <a:highlight>
                <a:srgbClr val="FFFF00"/>
              </a:highlight>
              <a:uLnTx/>
              <a:uFillTx/>
              <a:latin typeface="Calibri" panose="020F0502020204030204" pitchFamily="34" charset="0"/>
              <a:ea typeface="+mn-ea"/>
              <a:cs typeface="+mn-cs"/>
            </a:endParaRPr>
          </a:p>
          <a:p>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7600189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Změnové řízení zahájené před vydáním prvního právního aktu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a:bodyPr>
          <a:lstStyle/>
          <a:p>
            <a:pPr marL="0" indent="0" algn="just">
              <a:buNone/>
            </a:pPr>
            <a:r>
              <a:rPr lang="cs-CZ" sz="3200" b="1" dirty="0">
                <a:solidFill>
                  <a:srgbClr val="002060"/>
                </a:solidFill>
              </a:rPr>
              <a:t>Podmínky změnového řízení </a:t>
            </a:r>
          </a:p>
          <a:p>
            <a:pPr algn="just"/>
            <a:r>
              <a:rPr lang="cs-CZ" b="1" dirty="0">
                <a:solidFill>
                  <a:srgbClr val="000000"/>
                </a:solidFill>
                <a:latin typeface="Calibri" panose="020F0502020204030204" pitchFamily="34" charset="0"/>
              </a:rPr>
              <a:t>O</a:t>
            </a:r>
            <a:r>
              <a:rPr kumimoji="0" lang="cs-CZ"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d podání žádosti o podporu do ukončení hodnocení není možné schválit</a:t>
            </a:r>
            <a:r>
              <a:rPr kumimoji="0" lang="cs-CZ" sz="2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jakékoli změny v projektu iniciované žadatelem. </a:t>
            </a:r>
          </a:p>
          <a:p>
            <a:pPr algn="just"/>
            <a:r>
              <a:rPr lang="cs-CZ" dirty="0">
                <a:solidFill>
                  <a:srgbClr val="000000"/>
                </a:solidFill>
                <a:latin typeface="Calibri" panose="020F0502020204030204" pitchFamily="34" charset="0"/>
              </a:rPr>
              <a:t>Z</a:t>
            </a:r>
            <a:r>
              <a:rPr kumimoji="0" lang="cs-CZ" sz="2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měna bude posouzena až po ukončení poslední fáze hodnocení.</a:t>
            </a:r>
            <a:endParaRPr lang="cs-CZ" dirty="0">
              <a:solidFill>
                <a:srgbClr val="000000"/>
              </a:solidFill>
              <a:latin typeface="Calibri" panose="020F0502020204030204" pitchFamily="34" charset="0"/>
            </a:endParaRPr>
          </a:p>
          <a:p>
            <a:pPr algn="just"/>
            <a:r>
              <a:rPr lang="cs-CZ" dirty="0">
                <a:solidFill>
                  <a:srgbClr val="000000"/>
                </a:solidFill>
                <a:latin typeface="Calibri" panose="020F0502020204030204" pitchFamily="34" charset="0"/>
              </a:rPr>
              <a:t>VK NPO 3.3 prověří vliv požadované změny na výsledky hodnocení přijatelnosti a formálních náležitostí, věcného hodnocení.</a:t>
            </a:r>
          </a:p>
          <a:p>
            <a:pPr algn="just"/>
            <a:r>
              <a:rPr lang="cs-CZ" dirty="0">
                <a:solidFill>
                  <a:srgbClr val="000000"/>
                </a:solidFill>
                <a:latin typeface="Calibri" panose="020F0502020204030204" pitchFamily="34" charset="0"/>
              </a:rPr>
              <a:t>P</a:t>
            </a:r>
            <a:r>
              <a:rPr kumimoji="0" lang="cs-CZ" sz="2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o ukončení hodnocení je příjemce vyzván PM z odd. realizace </a:t>
            </a:r>
            <a:r>
              <a:rPr kumimoji="0" lang="cs-CZ"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Výzvou k doplnění projektu před vydáním právního aktu                                </a:t>
            </a:r>
            <a:r>
              <a:rPr kumimoji="0" lang="cs-CZ" sz="2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k doplnění žádosti o podporu formou podání žádosti o změnu.</a:t>
            </a:r>
            <a:endParaRPr kumimoji="0" lang="cs-CZ"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endParaRPr kumimoji="0" lang="cs-CZ"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endParaRPr lang="cs-CZ" dirty="0">
              <a:solidFill>
                <a:srgbClr val="000000"/>
              </a:solidFill>
              <a:latin typeface="Calibri" panose="020F0502020204030204" pitchFamily="34" charset="0"/>
            </a:endParaRPr>
          </a:p>
          <a:p>
            <a:pPr algn="just"/>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581058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B3DA16C9-C3C6-9E39-7A46-228F717B1D18}"/>
              </a:ext>
            </a:extLst>
          </p:cNvPr>
          <p:cNvSpPr>
            <a:spLocks noGrp="1"/>
          </p:cNvSpPr>
          <p:nvPr>
            <p:ph idx="1"/>
          </p:nvPr>
        </p:nvSpPr>
        <p:spPr/>
        <p:txBody>
          <a:bodyPr>
            <a:normAutofit lnSpcReduction="1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cs-CZ"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cs-CZ" dirty="0">
                <a:solidFill>
                  <a:srgbClr val="000000"/>
                </a:solidFill>
                <a:latin typeface="Calibri" panose="020F0502020204030204" pitchFamily="34" charset="0"/>
              </a:rPr>
              <a:t>V</a:t>
            </a:r>
            <a:r>
              <a:rPr kumimoji="0" lang="cs-CZ"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době </a:t>
            </a:r>
            <a:r>
              <a:rPr kumimoji="0" lang="cs-CZ"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od podání žádosti o podporu do vydání právního aktu</a:t>
            </a:r>
            <a:r>
              <a:rPr kumimoji="0" lang="cs-CZ"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a:t>
            </a:r>
            <a:r>
              <a:rPr kumimoji="0" lang="cs-CZ"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je možné </a:t>
            </a:r>
            <a:r>
              <a:rPr kumimoji="0" lang="cs-CZ"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žádat o </a:t>
            </a:r>
            <a:r>
              <a:rPr kumimoji="0" lang="cs-CZ"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změnu v osobě žadatele pouze</a:t>
            </a:r>
            <a:r>
              <a:rPr kumimoji="0" lang="cs-CZ"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v případech, jež stanoví § 14l zákona č. 218/2000 Sb., o rozpočtových pravidlech                     a o změně některých souvisejících zákonů (rozpočtová pravidla). </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cs-CZ"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V případ</a:t>
            </a:r>
            <a:r>
              <a:rPr lang="cs-CZ" dirty="0">
                <a:solidFill>
                  <a:srgbClr val="000000"/>
                </a:solidFill>
                <a:latin typeface="Calibri" panose="020F0502020204030204" pitchFamily="34" charset="0"/>
              </a:rPr>
              <a:t>ě z</a:t>
            </a:r>
            <a:r>
              <a:rPr kumimoji="0" lang="cs-CZ"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měny v osobě žadatele musí žadatel zajistit splnění veškerých podmínek poskytnutí dotace, zejména požadavků                         na realizaci a udržitelnost výstupů projektu.</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cs-CZ"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Schválení změny je podmíněno doložením, že nástupnický subjekt splňuje veškeré podmínky a vstupuje do všech práv a závazků původního subjektu. </a:t>
            </a:r>
          </a:p>
          <a:p>
            <a:pPr marL="0" indent="0">
              <a:buNone/>
            </a:pPr>
            <a:endParaRPr lang="cs-CZ" dirty="0"/>
          </a:p>
        </p:txBody>
      </p:sp>
      <p:sp>
        <p:nvSpPr>
          <p:cNvPr id="4" name="Nadpis 1">
            <a:extLst>
              <a:ext uri="{FF2B5EF4-FFF2-40B4-BE49-F238E27FC236}">
                <a16:creationId xmlns:a16="http://schemas.microsoft.com/office/drawing/2014/main" id="{AB9EDC6F-059B-5DAF-C64B-33F6BA09209A}"/>
              </a:ext>
            </a:extLst>
          </p:cNvPr>
          <p:cNvSpPr>
            <a:spLocks noGrp="1"/>
          </p:cNvSpPr>
          <p:nvPr>
            <p:ph type="title"/>
          </p:nvPr>
        </p:nvSpPr>
        <p:spPr>
          <a:xfrm>
            <a:off x="838200" y="365125"/>
            <a:ext cx="10515600" cy="1325563"/>
          </a:xfrm>
          <a:solidFill>
            <a:schemeClr val="accent1">
              <a:lumMod val="50000"/>
            </a:schemeClr>
          </a:solidFill>
          <a:ln>
            <a:solidFill>
              <a:schemeClr val="accent1">
                <a:lumMod val="20000"/>
                <a:lumOff val="80000"/>
              </a:schemeClr>
            </a:solidFill>
          </a:ln>
        </p:spPr>
        <p:txBody>
          <a:bodyPr>
            <a:normAutofit/>
          </a:bodyPr>
          <a:lstStyle/>
          <a:p>
            <a:pPr algn="ctr"/>
            <a:r>
              <a:rPr lang="cs-CZ" b="1">
                <a:solidFill>
                  <a:schemeClr val="bg1"/>
                </a:solidFill>
              </a:rPr>
              <a:t>Změnové řízení zahájené před vydáním prvního právního aktu</a:t>
            </a:r>
            <a:endParaRPr lang="cs-CZ" b="1" dirty="0">
              <a:solidFill>
                <a:schemeClr val="bg1"/>
              </a:solidFill>
            </a:endParaRPr>
          </a:p>
        </p:txBody>
      </p:sp>
      <p:pic>
        <p:nvPicPr>
          <p:cNvPr id="5" name="Obrázek 4">
            <a:extLst>
              <a:ext uri="{FF2B5EF4-FFF2-40B4-BE49-F238E27FC236}">
                <a16:creationId xmlns:a16="http://schemas.microsoft.com/office/drawing/2014/main" id="{2F50CF5C-6E80-5983-27F2-AF61610E5166}"/>
              </a:ext>
            </a:extLst>
          </p:cNvPr>
          <p:cNvPicPr>
            <a:picLocks noChangeAspect="1"/>
          </p:cNvPicPr>
          <p:nvPr/>
        </p:nvPicPr>
        <p:blipFill>
          <a:blip r:embed="rId3"/>
          <a:stretch>
            <a:fillRect/>
          </a:stretch>
        </p:blipFill>
        <p:spPr>
          <a:xfrm>
            <a:off x="2851986" y="5979093"/>
            <a:ext cx="6945158" cy="671475"/>
          </a:xfrm>
          <a:prstGeom prst="rect">
            <a:avLst/>
          </a:prstGeom>
        </p:spPr>
      </p:pic>
    </p:spTree>
    <p:extLst>
      <p:ext uri="{BB962C8B-B14F-4D97-AF65-F5344CB8AC3E}">
        <p14:creationId xmlns:p14="http://schemas.microsoft.com/office/powerpoint/2010/main" val="30626751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Změnové řízení zahájené po vydáním prvního právního aktu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lnSpcReduction="10000"/>
          </a:bodyPr>
          <a:lstStyle/>
          <a:p>
            <a:pPr marL="0" indent="0" algn="just">
              <a:buNone/>
            </a:pPr>
            <a:r>
              <a:rPr lang="cs-CZ" sz="3200" b="1" dirty="0">
                <a:solidFill>
                  <a:srgbClr val="002060"/>
                </a:solidFill>
              </a:rPr>
              <a:t>Změny, které nezakládají změnu právního aktu dle kapitoly 15.2 OP:</a:t>
            </a:r>
            <a:endParaRPr kumimoji="0" lang="cs-CZ"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algn="just">
              <a:defRPr/>
            </a:pPr>
            <a:r>
              <a:rPr lang="cs-CZ" dirty="0">
                <a:solidFill>
                  <a:srgbClr val="000000"/>
                </a:solidFill>
                <a:latin typeface="Calibri" panose="020F0502020204030204"/>
              </a:rPr>
              <a:t>Z</a:t>
            </a:r>
            <a:r>
              <a:rPr kumimoji="0" lang="cs-CZ" sz="2800" b="0" i="0" u="none" strike="noStrike" kern="1200" cap="none" spc="0" normalizeH="0" baseline="0" noProof="0" dirty="0">
                <a:ln>
                  <a:noFill/>
                </a:ln>
                <a:solidFill>
                  <a:srgbClr val="000000"/>
                </a:solidFill>
                <a:effectLst/>
                <a:uLnTx/>
                <a:uFillTx/>
                <a:latin typeface="Calibri" panose="020F0502020204030204"/>
                <a:ea typeface="+mn-ea"/>
                <a:cs typeface="+mn-cs"/>
              </a:rPr>
              <a:t>měna FP ve smyslu přesunu finančních prostředků mezi jednotlivými etapami projektu (vyjma výzvy </a:t>
            </a:r>
            <a:r>
              <a:rPr lang="cs-CZ" dirty="0">
                <a:solidFill>
                  <a:srgbClr val="000000"/>
                </a:solidFill>
                <a:latin typeface="Calibri" panose="020F0502020204030204"/>
              </a:rPr>
              <a:t>31_22_003).</a:t>
            </a:r>
            <a:endParaRPr kumimoji="0" lang="cs-CZ" sz="2800" b="0" i="0" u="none" strike="noStrike" kern="1200" cap="none" spc="0" normalizeH="0" baseline="0" noProof="0" dirty="0">
              <a:ln>
                <a:noFill/>
              </a:ln>
              <a:solidFill>
                <a:srgbClr val="000000"/>
              </a:solidFill>
              <a:effectLst/>
              <a:uLnTx/>
              <a:uFillTx/>
              <a:latin typeface="Calibri" panose="020F0502020204030204"/>
              <a:ea typeface="+mn-ea"/>
              <a:cs typeface="+mn-cs"/>
            </a:endParaRPr>
          </a:p>
          <a:p>
            <a:pPr marL="0" indent="0" algn="just">
              <a:buNone/>
            </a:pPr>
            <a:r>
              <a:rPr kumimoji="0" lang="cs-CZ" sz="2800" b="0" i="0" u="none" strike="noStrike" kern="1200" cap="none" spc="0" normalizeH="0" baseline="0" noProof="0" dirty="0">
                <a:ln>
                  <a:noFill/>
                </a:ln>
                <a:solidFill>
                  <a:srgbClr val="000000"/>
                </a:solidFill>
                <a:effectLst/>
                <a:uLnTx/>
                <a:uFillTx/>
                <a:latin typeface="Calibri" panose="020F0502020204030204"/>
                <a:ea typeface="+mn-ea"/>
                <a:cs typeface="+mn-cs"/>
              </a:rPr>
              <a:t>Příjemce musí neprodleně hlásit veškeré </a:t>
            </a:r>
            <a:r>
              <a:rPr kumimoji="0" lang="cs-CZ" sz="2800" b="1" i="0" u="none" strike="noStrike" kern="1200" cap="none" spc="0" normalizeH="0" baseline="0" noProof="0" dirty="0">
                <a:ln>
                  <a:noFill/>
                </a:ln>
                <a:solidFill>
                  <a:srgbClr val="000000"/>
                </a:solidFill>
                <a:effectLst/>
                <a:uLnTx/>
                <a:uFillTx/>
                <a:latin typeface="Calibri" panose="020F0502020204030204"/>
                <a:ea typeface="+mn-ea"/>
                <a:cs typeface="+mn-cs"/>
              </a:rPr>
              <a:t>změny informací</a:t>
            </a:r>
            <a:r>
              <a:rPr kumimoji="0" lang="cs-CZ" sz="2800" b="0" i="0" u="none" strike="noStrike" kern="1200" cap="none" spc="0" normalizeH="0" baseline="0" noProof="0" dirty="0">
                <a:ln>
                  <a:noFill/>
                </a:ln>
                <a:solidFill>
                  <a:srgbClr val="000000"/>
                </a:solidFill>
                <a:effectLst/>
                <a:uLnTx/>
                <a:uFillTx/>
                <a:latin typeface="Calibri" panose="020F0502020204030204"/>
                <a:ea typeface="+mn-ea"/>
                <a:cs typeface="+mn-cs"/>
              </a:rPr>
              <a:t>, poskytnutých při předkládání žádosti o podporu podle § 14 odst. 3 písm. e) zákona 218/2000 Sb., o rozpočtových pravidlech a o změně některých souvisejících zákonů a § 4 odst. 4 zákona č. 253/2008 Sb.,      o některých opatřeních proti legalizaci výnosů z trestné činnosti                     a financování terorismu. </a:t>
            </a:r>
          </a:p>
          <a:p>
            <a:endParaRPr lang="cs-CZ" dirty="0">
              <a:solidFill>
                <a:srgbClr val="000000"/>
              </a:solidFill>
              <a:latin typeface="Calibri" panose="020F0502020204030204" pitchFamily="34" charset="0"/>
            </a:endParaRPr>
          </a:p>
          <a:p>
            <a:pPr algn="just"/>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121669875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Změnové řízení zahájené po vydáním prvního právního aktu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fontScale="92500" lnSpcReduction="20000"/>
          </a:bodyPr>
          <a:lstStyle/>
          <a:p>
            <a:pPr marL="0" indent="0" algn="just">
              <a:buNone/>
            </a:pPr>
            <a:r>
              <a:rPr lang="cs-CZ" sz="3500" b="1" dirty="0">
                <a:solidFill>
                  <a:srgbClr val="002060"/>
                </a:solidFill>
              </a:rPr>
              <a:t>Změny, které zakládají změnu PA dle kapitoly 15.3 OP:</a:t>
            </a:r>
            <a:endParaRPr kumimoji="0" lang="cs-CZ" sz="35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kumimoji="0" lang="cs-CZ" sz="3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změny termínů </a:t>
            </a:r>
            <a:r>
              <a:rPr kumimoji="0" lang="cs-CZ" sz="30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(na pozdější datum – tzn. prodloužení) </a:t>
            </a:r>
            <a:r>
              <a:rPr kumimoji="0" lang="cs-CZ" sz="3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ukončení realizace projektu, </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kumimoji="0" lang="cs-CZ" sz="3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změny termínů etap/monitorovacích období, </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kumimoji="0" lang="cs-CZ" sz="3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změny termínů naplnění indikátorů,</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000" dirty="0">
                <a:solidFill>
                  <a:srgbClr val="000000"/>
                </a:solidFill>
                <a:latin typeface="Calibri" panose="020F0502020204030204" pitchFamily="34" charset="0"/>
              </a:rPr>
              <a:t>změny </a:t>
            </a:r>
            <a:r>
              <a:rPr kumimoji="0" lang="cs-CZ" sz="3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cílových hodnot indikátorů,</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000" dirty="0">
                <a:solidFill>
                  <a:srgbClr val="000000"/>
                </a:solidFill>
                <a:latin typeface="Calibri" panose="020F0502020204030204" pitchFamily="34" charset="0"/>
              </a:rPr>
              <a:t>z</a:t>
            </a:r>
            <a:r>
              <a:rPr kumimoji="0" lang="cs-CZ" sz="3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měny aktivit projektu, které mají vliv na splnění účelu dotace                  či indikátoru </a:t>
            </a:r>
          </a:p>
          <a:p>
            <a:pPr marL="0" indent="0" algn="just">
              <a:buNone/>
              <a:defRPr/>
            </a:pPr>
            <a:r>
              <a:rPr lang="cs-CZ" sz="3000" b="1" dirty="0">
                <a:solidFill>
                  <a:srgbClr val="002060"/>
                </a:solidFill>
              </a:rPr>
              <a:t>Změny,  jež musí být hlášeny před jejich vlastní realizací a jejichž nenahlášení má za následek stanovení finanční opravy dle PA</a:t>
            </a:r>
          </a:p>
          <a:p>
            <a:pPr algn="just"/>
            <a:endParaRPr lang="cs-CZ" dirty="0">
              <a:solidFill>
                <a:srgbClr val="000000"/>
              </a:solidFill>
              <a:latin typeface="Calibri" panose="020F0502020204030204" pitchFamily="34" charset="0"/>
            </a:endParaRPr>
          </a:p>
          <a:p>
            <a:pPr algn="just"/>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361885937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Změny v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a:bodyPr>
          <a:lstStyle/>
          <a:p>
            <a:pPr marL="0" indent="0" algn="just">
              <a:buNone/>
            </a:pPr>
            <a:r>
              <a:rPr lang="cs-CZ" sz="3200" b="1" dirty="0">
                <a:solidFill>
                  <a:srgbClr val="002060"/>
                </a:solidFill>
              </a:rPr>
              <a:t>Změny, které nebudou schváleny po vydání PA:</a:t>
            </a:r>
            <a:endParaRPr kumimoji="0" lang="cs-CZ"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algn="just">
              <a:buFont typeface="Wingdings" panose="05000000000000000000" pitchFamily="2" charset="2"/>
              <a:buChar char="ü"/>
              <a:defRPr/>
            </a:pPr>
            <a:r>
              <a:rPr lang="cs-CZ" dirty="0">
                <a:solidFill>
                  <a:srgbClr val="000000"/>
                </a:solidFill>
                <a:latin typeface="Calibri" panose="020F0502020204030204" pitchFamily="34" charset="0"/>
              </a:rPr>
              <a:t>navýšení CZV  - výše uvedená v PA za jednotlivé zdroje financování (Nástroj pro oživení a odolnost, státní rozpočet) jsou částkami maximálními, nepřekročitelnými,</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dirty="0">
                <a:solidFill>
                  <a:srgbClr val="000000"/>
                </a:solidFill>
                <a:latin typeface="Calibri" panose="020F0502020204030204" pitchFamily="34" charset="0"/>
              </a:rPr>
              <a:t>změna </a:t>
            </a:r>
            <a:r>
              <a:rPr kumimoji="0" lang="cs-CZ"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režimu financování oproti </a:t>
            </a:r>
            <a:r>
              <a:rPr lang="cs-CZ" dirty="0">
                <a:solidFill>
                  <a:srgbClr val="000000"/>
                </a:solidFill>
                <a:latin typeface="Calibri" panose="020F0502020204030204" pitchFamily="34" charset="0"/>
              </a:rPr>
              <a:t>jeho nastavení v </a:t>
            </a:r>
            <a:r>
              <a:rPr kumimoji="0" lang="cs-CZ"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PA,</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dirty="0">
                <a:solidFill>
                  <a:srgbClr val="000000"/>
                </a:solidFill>
                <a:latin typeface="Calibri" panose="020F0502020204030204" pitchFamily="34" charset="0"/>
              </a:rPr>
              <a:t>změny spočívající v přesunu finančních prostředků ze zdroje RRF              na SR (DPH) i za předpokladu nepřekročení maximální výše dotace uvedené v PA,</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dirty="0">
                <a:solidFill>
                  <a:srgbClr val="000000"/>
                </a:solidFill>
                <a:latin typeface="Calibri" panose="020F0502020204030204" pitchFamily="34" charset="0"/>
              </a:rPr>
              <a:t>změnu převodu finančních prostředků z investic na neinvestice .</a:t>
            </a:r>
            <a:endParaRPr kumimoji="0" lang="cs-CZ" sz="2800" b="0" i="0" u="none" strike="noStrike" kern="1200" cap="none" spc="0" normalizeH="0" baseline="0" noProof="0" dirty="0">
              <a:ln>
                <a:noFill/>
              </a:ln>
              <a:solidFill>
                <a:srgbClr val="000000"/>
              </a:solidFill>
              <a:effectLst/>
              <a:uLnTx/>
              <a:uFillTx/>
              <a:latin typeface="Calibri" panose="020F0502020204030204"/>
              <a:ea typeface="+mn-ea"/>
              <a:cs typeface="+mn-cs"/>
            </a:endParaRPr>
          </a:p>
          <a:p>
            <a:endParaRPr lang="cs-CZ" dirty="0">
              <a:solidFill>
                <a:srgbClr val="000000"/>
              </a:solidFill>
              <a:latin typeface="Calibri" panose="020F0502020204030204" pitchFamily="34" charset="0"/>
            </a:endParaRPr>
          </a:p>
          <a:p>
            <a:pPr algn="just"/>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5142088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Změny v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fontScale="40000" lnSpcReduction="20000"/>
          </a:bodyPr>
          <a:lstStyle/>
          <a:p>
            <a:pPr marL="0" indent="0">
              <a:buNone/>
            </a:pPr>
            <a:r>
              <a:rPr lang="cs-CZ" sz="8000" b="1" dirty="0">
                <a:solidFill>
                  <a:srgbClr val="002060"/>
                </a:solidFill>
              </a:rPr>
              <a:t>Změny, které nebudou schváleny po vydání PA:</a:t>
            </a:r>
            <a:endParaRPr kumimoji="0" lang="cs-CZ" sz="80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6000" b="1" dirty="0">
                <a:solidFill>
                  <a:srgbClr val="000000"/>
                </a:solidFill>
                <a:latin typeface="Calibri" panose="020F0502020204030204" pitchFamily="34" charset="0"/>
              </a:rPr>
              <a:t>změna v osobě příjemce, pokud se nejedná o:</a:t>
            </a:r>
          </a:p>
          <a:p>
            <a:pPr algn="just"/>
            <a:r>
              <a:rPr lang="cs-CZ" sz="6000" dirty="0">
                <a:solidFill>
                  <a:srgbClr val="000000"/>
                </a:solidFill>
                <a:latin typeface="Calibri" panose="020F0502020204030204" pitchFamily="34" charset="0"/>
              </a:rPr>
              <a:t>změnu právní formy příjemce dotace, kdy ostatní údaje zůstanou nezměněny;</a:t>
            </a:r>
          </a:p>
          <a:p>
            <a:pPr algn="just"/>
            <a:r>
              <a:rPr lang="cs-CZ" sz="6000" dirty="0">
                <a:solidFill>
                  <a:srgbClr val="000000"/>
                </a:solidFill>
                <a:latin typeface="Calibri" panose="020F0502020204030204" pitchFamily="34" charset="0"/>
              </a:rPr>
              <a:t>přeměnu obchodní společnosti nebo družstva podle zákona o přeměnách obchodních společností a družstev v rozsahu stanoveném v § 14d a § 14a zákona č. 218/2000 Sb., o rozpočtových pravidlech,</a:t>
            </a:r>
          </a:p>
          <a:p>
            <a:pPr algn="just"/>
            <a:r>
              <a:rPr lang="cs-CZ" sz="6000" dirty="0">
                <a:solidFill>
                  <a:srgbClr val="000000"/>
                </a:solidFill>
                <a:latin typeface="Calibri" panose="020F0502020204030204" pitchFamily="34" charset="0"/>
              </a:rPr>
              <a:t>změnu příjemce při slučování, splývání a rozdělování školských právnických osob, právnických osob podle zákona o církvích a náboženských společnostech a příspěvkových organizací ve smyslu § 14d odst. 3 zákona č. 218/2000 Sb.,               o rozpočtových pravidlech;</a:t>
            </a:r>
          </a:p>
          <a:p>
            <a:pPr algn="just"/>
            <a:r>
              <a:rPr lang="cs-CZ" sz="6000" dirty="0">
                <a:solidFill>
                  <a:srgbClr val="000000"/>
                </a:solidFill>
                <a:latin typeface="Calibri" panose="020F0502020204030204" pitchFamily="34" charset="0"/>
              </a:rPr>
              <a:t>změnu příjemce ze zákona, kdy od určitého data dojde k jeho přejmenování               či změně právní formy.</a:t>
            </a:r>
          </a:p>
          <a:p>
            <a:pPr algn="just"/>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4347760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Změny v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fontScale="92500" lnSpcReduction="10000"/>
          </a:bodyPr>
          <a:lstStyle/>
          <a:p>
            <a:pPr marL="0" indent="0" algn="just">
              <a:buNone/>
            </a:pPr>
            <a:r>
              <a:rPr lang="cs-CZ" sz="3500" b="1" dirty="0">
                <a:solidFill>
                  <a:srgbClr val="002060"/>
                </a:solidFill>
              </a:rPr>
              <a:t>Změny, které vyžadují souhlas VK NPO 3.3:</a:t>
            </a:r>
            <a:endParaRPr kumimoji="0" lang="cs-CZ" sz="35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dirty="0">
                <a:solidFill>
                  <a:srgbClr val="000000"/>
                </a:solidFill>
                <a:latin typeface="Calibri" panose="020F0502020204030204" pitchFamily="34" charset="0"/>
              </a:rPr>
              <a:t>zatížení majetku jinými věcnými právy třetích osob (služebnosti/reálná břemena), výpůjčka, pronájem předmětu dotace,</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dirty="0">
                <a:solidFill>
                  <a:srgbClr val="000000"/>
                </a:solidFill>
                <a:latin typeface="Calibri" panose="020F0502020204030204" pitchFamily="34" charset="0"/>
              </a:rPr>
              <a:t>v případě výpůjčky či pronájmu, součástí ŽoZ by měla být i platná, nikoli účinná smlouva,</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dirty="0">
                <a:solidFill>
                  <a:srgbClr val="000000"/>
                </a:solidFill>
                <a:latin typeface="Calibri" panose="020F0502020204030204" pitchFamily="34" charset="0"/>
              </a:rPr>
              <a:t>prodej majetku získaného, byť částečně z dotace, nebo jeho převedení        na jiný subjekt, </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dirty="0">
                <a:solidFill>
                  <a:srgbClr val="000000"/>
                </a:solidFill>
                <a:latin typeface="Calibri" panose="020F0502020204030204" pitchFamily="34" charset="0"/>
              </a:rPr>
              <a:t>zřízení zástavního práva s výjimkou zástavního práva </a:t>
            </a:r>
            <a:r>
              <a:rPr lang="cs-CZ" b="1" dirty="0">
                <a:solidFill>
                  <a:srgbClr val="000000"/>
                </a:solidFill>
                <a:latin typeface="Calibri" panose="020F0502020204030204" pitchFamily="34" charset="0"/>
              </a:rPr>
              <a:t>k zajištění úvěru na financování projektu</a:t>
            </a:r>
            <a:r>
              <a:rPr lang="cs-CZ" dirty="0">
                <a:solidFill>
                  <a:srgbClr val="000000"/>
                </a:solidFill>
                <a:latin typeface="Calibri" panose="020F0502020204030204" pitchFamily="34" charset="0"/>
              </a:rPr>
              <a:t>, nestanoví-li Specifická pravidla, případně výzva jinak.</a:t>
            </a: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77947892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Změny v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a:bodyPr>
          <a:lstStyle/>
          <a:p>
            <a:pPr marL="0" indent="0" algn="just">
              <a:buNone/>
            </a:pPr>
            <a:r>
              <a:rPr lang="cs-CZ" sz="3200" b="1" dirty="0">
                <a:solidFill>
                  <a:srgbClr val="002060"/>
                </a:solidFill>
              </a:rPr>
              <a:t>Překročení termínu ukončení realizace projektu uvedeného v PA</a:t>
            </a:r>
          </a:p>
          <a:p>
            <a:pPr algn="just">
              <a:buFont typeface="Wingdings" panose="05000000000000000000" pitchFamily="2" charset="2"/>
              <a:buChar char="ü"/>
              <a:defRPr/>
            </a:pPr>
            <a:r>
              <a:rPr lang="cs-CZ" dirty="0">
                <a:solidFill>
                  <a:srgbClr val="000000"/>
                </a:solidFill>
                <a:latin typeface="Calibri" panose="020F0502020204030204" pitchFamily="34" charset="0"/>
              </a:rPr>
              <a:t>V případě pozdního podání ŽoZ  na prodloužení termínu ukončení realizace projektu (závěrečné etapy/monitorovacího období) VK NPO 3.3 dotaci zkrátí, případně vyměří odvod za pozdní podání ŽoZ podle PA. </a:t>
            </a:r>
          </a:p>
          <a:p>
            <a:pPr algn="just">
              <a:buFont typeface="Wingdings" panose="05000000000000000000" pitchFamily="2" charset="2"/>
              <a:buChar char="ü"/>
              <a:defRPr/>
            </a:pPr>
            <a:r>
              <a:rPr lang="cs-CZ" dirty="0">
                <a:solidFill>
                  <a:srgbClr val="000000"/>
                </a:solidFill>
                <a:latin typeface="Calibri" panose="020F0502020204030204" pitchFamily="34" charset="0"/>
              </a:rPr>
              <a:t>Překročení termínu o více než </a:t>
            </a:r>
            <a:r>
              <a:rPr lang="cs-CZ" b="1" dirty="0">
                <a:solidFill>
                  <a:srgbClr val="000000"/>
                </a:solidFill>
                <a:latin typeface="Calibri" panose="020F0502020204030204" pitchFamily="34" charset="0"/>
              </a:rPr>
              <a:t>60 pracovních dnů</a:t>
            </a:r>
            <a:r>
              <a:rPr lang="cs-CZ" dirty="0">
                <a:solidFill>
                  <a:srgbClr val="000000"/>
                </a:solidFill>
                <a:latin typeface="Calibri" panose="020F0502020204030204" pitchFamily="34" charset="0"/>
              </a:rPr>
              <a:t>, VK NPO 3.3 rozhodne </a:t>
            </a:r>
            <a:r>
              <a:rPr lang="cs-CZ" b="1" dirty="0">
                <a:solidFill>
                  <a:srgbClr val="000000"/>
                </a:solidFill>
                <a:latin typeface="Calibri" panose="020F0502020204030204" pitchFamily="34" charset="0"/>
              </a:rPr>
              <a:t>o vrácení celkově vyplacené dotace.</a:t>
            </a:r>
          </a:p>
          <a:p>
            <a:pPr algn="just">
              <a:buFont typeface="Wingdings" panose="05000000000000000000" pitchFamily="2" charset="2"/>
              <a:buChar char="ü"/>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13778380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Změny v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fontScale="92500" lnSpcReduction="10000"/>
          </a:bodyPr>
          <a:lstStyle/>
          <a:p>
            <a:pPr marL="0" indent="0" algn="just">
              <a:buNone/>
            </a:pPr>
            <a:r>
              <a:rPr lang="cs-CZ" sz="3200" b="1" dirty="0">
                <a:solidFill>
                  <a:srgbClr val="002060"/>
                </a:solidFill>
              </a:rPr>
              <a:t>Prodloužení termínu ukončení realizace projektu za nejzazší datum stanovené výzvou je možné schválit pouze za těchto předpokladů:</a:t>
            </a:r>
            <a:endParaRPr kumimoji="0" lang="cs-CZ"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algn="just">
              <a:defRPr/>
            </a:pPr>
            <a:r>
              <a:rPr lang="cs-CZ" sz="3000" dirty="0">
                <a:solidFill>
                  <a:srgbClr val="000000"/>
                </a:solidFill>
                <a:latin typeface="Calibri" panose="020F0502020204030204" pitchFamily="34" charset="0"/>
              </a:rPr>
              <a:t>ŽoZ je podána až po vydání prvního právního aktu                                         o poskytnutí/převodu podpory. </a:t>
            </a:r>
          </a:p>
          <a:p>
            <a:pPr marR="0" lvl="0" algn="just" defTabSz="914400" rtl="0" eaLnBrk="1" fontAlgn="auto" latinLnBrk="0" hangingPunct="1">
              <a:lnSpc>
                <a:spcPct val="90000"/>
              </a:lnSpc>
              <a:spcBef>
                <a:spcPts val="1000"/>
              </a:spcBef>
              <a:spcAft>
                <a:spcPts val="0"/>
              </a:spcAft>
              <a:buClrTx/>
              <a:buSzTx/>
              <a:tabLst/>
              <a:defRPr/>
            </a:pPr>
            <a:r>
              <a:rPr lang="cs-CZ" sz="3000" dirty="0">
                <a:solidFill>
                  <a:srgbClr val="000000"/>
                </a:solidFill>
                <a:latin typeface="Calibri" panose="020F0502020204030204" pitchFamily="34" charset="0"/>
              </a:rPr>
              <a:t>Musí existovat věcný důvod, který příjemce v ŽoZ dostatečně popíše a uvede, jakým způsobem daná prodleva ovlivnila či ovlivňuje realizaci projektu. </a:t>
            </a:r>
          </a:p>
          <a:p>
            <a:pPr marR="0" lvl="0" algn="just" defTabSz="914400" rtl="0" eaLnBrk="1" fontAlgn="auto" latinLnBrk="0" hangingPunct="1">
              <a:lnSpc>
                <a:spcPct val="90000"/>
              </a:lnSpc>
              <a:spcBef>
                <a:spcPts val="1000"/>
              </a:spcBef>
              <a:spcAft>
                <a:spcPts val="0"/>
              </a:spcAft>
              <a:buClrTx/>
              <a:buSzTx/>
              <a:tabLst/>
              <a:defRPr/>
            </a:pPr>
            <a:r>
              <a:rPr lang="cs-CZ" sz="3000" dirty="0">
                <a:solidFill>
                  <a:srgbClr val="000000"/>
                </a:solidFill>
                <a:latin typeface="Calibri" panose="020F0502020204030204" pitchFamily="34" charset="0"/>
              </a:rPr>
              <a:t>Nedodržení harmonogramu realizace projektu prokazatelně nezpůsobil žadatel/příjemce. </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455672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V</a:t>
            </a:r>
            <a:r>
              <a:rPr lang="cs-CZ" sz="4400" b="1" dirty="0">
                <a:solidFill>
                  <a:schemeClr val="bg1"/>
                </a:solidFill>
              </a:rPr>
              <a:t>ydání právního aktu</a:t>
            </a:r>
            <a:endParaRPr lang="cs-CZ" b="1" dirty="0">
              <a:solidFill>
                <a:schemeClr val="bg1"/>
              </a:solidFill>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
        <p:nvSpPr>
          <p:cNvPr id="7" name="TextovéPole 6">
            <a:extLst>
              <a:ext uri="{FF2B5EF4-FFF2-40B4-BE49-F238E27FC236}">
                <a16:creationId xmlns:a16="http://schemas.microsoft.com/office/drawing/2014/main" id="{E25A87D7-9446-A931-2E5B-6AD8701ECA56}"/>
              </a:ext>
            </a:extLst>
          </p:cNvPr>
          <p:cNvSpPr txBox="1"/>
          <p:nvPr/>
        </p:nvSpPr>
        <p:spPr>
          <a:xfrm>
            <a:off x="1076311" y="1894282"/>
            <a:ext cx="6093822" cy="584775"/>
          </a:xfrm>
          <a:prstGeom prst="rect">
            <a:avLst/>
          </a:prstGeom>
          <a:noFill/>
        </p:spPr>
        <p:txBody>
          <a:bodyPr wrap="square">
            <a:spAutoFit/>
          </a:bodyPr>
          <a:lstStyle/>
          <a:p>
            <a:r>
              <a:rPr lang="cs-CZ" sz="3200" b="1" dirty="0">
                <a:solidFill>
                  <a:srgbClr val="002060"/>
                </a:solidFill>
              </a:rPr>
              <a:t>Právní akt</a:t>
            </a:r>
          </a:p>
        </p:txBody>
      </p:sp>
      <p:sp>
        <p:nvSpPr>
          <p:cNvPr id="10" name="Zástupný obsah 5">
            <a:extLst>
              <a:ext uri="{FF2B5EF4-FFF2-40B4-BE49-F238E27FC236}">
                <a16:creationId xmlns:a16="http://schemas.microsoft.com/office/drawing/2014/main" id="{22537754-81EC-5A28-B54B-C44ABAF89552}"/>
              </a:ext>
            </a:extLst>
          </p:cNvPr>
          <p:cNvSpPr>
            <a:spLocks noGrp="1"/>
          </p:cNvSpPr>
          <p:nvPr>
            <p:ph idx="1"/>
          </p:nvPr>
        </p:nvSpPr>
        <p:spPr>
          <a:xfrm>
            <a:off x="838200" y="2591612"/>
            <a:ext cx="10515600" cy="3387482"/>
          </a:xfrm>
        </p:spPr>
        <p:txBody>
          <a:bodyPr>
            <a:normAutofit/>
          </a:bodyPr>
          <a:lstStyle/>
          <a:p>
            <a:pPr algn="just">
              <a:spcBef>
                <a:spcPts val="1800"/>
              </a:spcBef>
            </a:pPr>
            <a:r>
              <a:rPr lang="cs-CZ" sz="2700" dirty="0">
                <a:latin typeface="Calibri" panose="020F0502020204030204" pitchFamily="34" charset="0"/>
              </a:rPr>
              <a:t>Vzdání se práva na opravný prostředek proti navrženému krácení (právo žadatele na přezkum rozhodnutí výběrové komise), </a:t>
            </a:r>
            <a:r>
              <a:rPr lang="cs-CZ" sz="2700" b="1" dirty="0">
                <a:latin typeface="Calibri" panose="020F0502020204030204" pitchFamily="34" charset="0"/>
              </a:rPr>
              <a:t>a to ihned po obdržení Vyrozumění o doporučení projektu k podpoře s výhradou</a:t>
            </a:r>
            <a:r>
              <a:rPr lang="cs-CZ" sz="2700" dirty="0">
                <a:latin typeface="Calibri" panose="020F0502020204030204" pitchFamily="34" charset="0"/>
              </a:rPr>
              <a:t>. Žadatel je oprávněn podat žádost o přezkum do 15 kalendářních dnů                  od dne doručení Vyrozumění. O tuto dobu se prodlužuje příprava PA.</a:t>
            </a:r>
          </a:p>
          <a:p>
            <a:pPr algn="just">
              <a:spcBef>
                <a:spcPts val="1800"/>
              </a:spcBef>
            </a:pPr>
            <a:r>
              <a:rPr lang="cs-CZ" sz="2700" dirty="0">
                <a:latin typeface="Calibri" panose="020F0502020204030204" pitchFamily="34" charset="0"/>
              </a:rPr>
              <a:t>Detailně nastudovat požadavky potřebné k vydání PA - doložit potřebné dokumenty, v ISKP 14+ zadat údaje k doplnění, dle výzvy včas bez prodlení.</a:t>
            </a:r>
          </a:p>
          <a:p>
            <a:pPr>
              <a:spcBef>
                <a:spcPts val="1800"/>
              </a:spcBef>
              <a:buFont typeface="Wingdings" panose="05000000000000000000" pitchFamily="2" charset="2"/>
              <a:buChar char="ü"/>
            </a:pPr>
            <a:endParaRPr lang="cs-CZ"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47941453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Změny v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a:bodyPr>
          <a:lstStyle/>
          <a:p>
            <a:pPr marL="0" indent="0" algn="just">
              <a:buNone/>
            </a:pPr>
            <a:r>
              <a:rPr lang="cs-CZ" sz="3200" b="1" dirty="0">
                <a:solidFill>
                  <a:srgbClr val="002060"/>
                </a:solidFill>
              </a:rPr>
              <a:t>Prodloužení termínu ukončení realizace projektu za nejzazší datum stanovené výzvou je možné schválit pouze za těchto předpokladů:</a:t>
            </a: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ŽoZ je příjemcem řádně odůvodněna včetně návrhu prodloužení termínu realizace projektu. </a:t>
            </a: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Prodloužení nepřesáhne datum </a:t>
            </a:r>
            <a:r>
              <a:rPr lang="cs-CZ" b="1" dirty="0">
                <a:solidFill>
                  <a:srgbClr val="000000"/>
                </a:solidFill>
                <a:latin typeface="Calibri" panose="020F0502020204030204" pitchFamily="34" charset="0"/>
              </a:rPr>
              <a:t>31. 3. 2026. </a:t>
            </a:r>
          </a:p>
          <a:p>
            <a:pPr marL="0" marR="0" lvl="0" indent="0" algn="just" defTabSz="914400" rtl="0" eaLnBrk="1" fontAlgn="auto" latinLnBrk="0" hangingPunct="1">
              <a:lnSpc>
                <a:spcPct val="90000"/>
              </a:lnSpc>
              <a:spcBef>
                <a:spcPts val="1000"/>
              </a:spcBef>
              <a:spcAft>
                <a:spcPts val="0"/>
              </a:spcAft>
              <a:buClrTx/>
              <a:buSzTx/>
              <a:buNone/>
              <a:tabLst/>
              <a:defRPr/>
            </a:pPr>
            <a:r>
              <a:rPr lang="cs-CZ" dirty="0">
                <a:solidFill>
                  <a:srgbClr val="000000"/>
                </a:solidFill>
                <a:latin typeface="Calibri" panose="020F0502020204030204" pitchFamily="34" charset="0"/>
              </a:rPr>
              <a:t>ŽoZ podávané příjemcem </a:t>
            </a:r>
            <a:r>
              <a:rPr lang="cs-CZ" b="1" dirty="0">
                <a:solidFill>
                  <a:srgbClr val="000000"/>
                </a:solidFill>
                <a:latin typeface="Calibri" panose="020F0502020204030204" pitchFamily="34" charset="0"/>
              </a:rPr>
              <a:t>bez dostatečného zdůvodnění                                z preventivních důvodů,</a:t>
            </a:r>
            <a:r>
              <a:rPr lang="cs-CZ" dirty="0">
                <a:solidFill>
                  <a:srgbClr val="000000"/>
                </a:solidFill>
                <a:latin typeface="Calibri" panose="020F0502020204030204" pitchFamily="34" charset="0"/>
              </a:rPr>
              <a:t> tedy v případech, kdy není ohrožen HMG realizace projektu, budou zamítnuty. </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184228561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Změny v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a:bodyPr>
          <a:lstStyle/>
          <a:p>
            <a:pPr marL="0" indent="0" algn="just">
              <a:buNone/>
            </a:pPr>
            <a:r>
              <a:rPr lang="cs-CZ" sz="3200" b="1" dirty="0">
                <a:solidFill>
                  <a:srgbClr val="002060"/>
                </a:solidFill>
              </a:rPr>
              <a:t>Důvody pro prodloužení termínu ukončení realizace projektu za nejzazší datum stanovené ve výzvě:</a:t>
            </a:r>
            <a:endParaRPr kumimoji="0" lang="cs-CZ"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algn="just">
              <a:lnSpc>
                <a:spcPct val="70000"/>
              </a:lnSpc>
              <a:buFont typeface="Wingdings" panose="05000000000000000000" pitchFamily="2" charset="2"/>
              <a:buChar char="ü"/>
            </a:pPr>
            <a:r>
              <a:rPr lang="cs-CZ" dirty="0">
                <a:solidFill>
                  <a:srgbClr val="000000"/>
                </a:solidFill>
                <a:latin typeface="Calibri" panose="020F0502020204030204" pitchFamily="34" charset="0"/>
              </a:rPr>
              <a:t>nepředvídatelné okolnosti nezaviněné příjemcem, </a:t>
            </a:r>
          </a:p>
          <a:p>
            <a:pPr algn="just">
              <a:lnSpc>
                <a:spcPct val="70000"/>
              </a:lnSpc>
              <a:buFont typeface="Wingdings" panose="05000000000000000000" pitchFamily="2" charset="2"/>
              <a:buChar char="ü"/>
            </a:pPr>
            <a:r>
              <a:rPr lang="cs-CZ" dirty="0">
                <a:solidFill>
                  <a:srgbClr val="000000"/>
                </a:solidFill>
                <a:latin typeface="Calibri" panose="020F0502020204030204" pitchFamily="34" charset="0"/>
              </a:rPr>
              <a:t>zrušení či opakování zadávacího nebo výběrového řízení, pokud zadavatel zrušení zadávacího nebo výběrového řízení nezavinil sám, např. z důvodu nezájmu uchazečů o veřejnou zakázku, příp. byla podána pouze jedna nabídka splňující všechny podmínky zadávacího nebo výběrového řízení,</a:t>
            </a:r>
          </a:p>
          <a:p>
            <a:pPr algn="just">
              <a:lnSpc>
                <a:spcPct val="70000"/>
              </a:lnSpc>
              <a:buFont typeface="Wingdings" panose="05000000000000000000" pitchFamily="2" charset="2"/>
              <a:buChar char="ü"/>
            </a:pPr>
            <a:r>
              <a:rPr lang="cs-CZ" dirty="0">
                <a:solidFill>
                  <a:srgbClr val="000000"/>
                </a:solidFill>
                <a:latin typeface="Calibri" panose="020F0502020204030204" pitchFamily="34" charset="0"/>
              </a:rPr>
              <a:t>prodloužení realizace zadávacího či výběrového řízení např.                       v případě řešení námitek ze strany neúspěšného účastníka.  </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110133658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Změny v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a:bodyPr>
          <a:lstStyle/>
          <a:p>
            <a:pPr marL="0" indent="0" algn="just">
              <a:buNone/>
            </a:pPr>
            <a:r>
              <a:rPr lang="cs-CZ" sz="3200" b="1" dirty="0">
                <a:solidFill>
                  <a:srgbClr val="002060"/>
                </a:solidFill>
              </a:rPr>
              <a:t>Důvody pro prodloužení termínu ukončení realizace projektu za nejzazší datum stanovené ve výzvě:</a:t>
            </a:r>
            <a:endParaRPr kumimoji="0" lang="cs-CZ"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algn="just">
              <a:buFont typeface="Wingdings" panose="05000000000000000000" pitchFamily="2" charset="2"/>
              <a:buChar char="ü"/>
            </a:pPr>
            <a:r>
              <a:rPr lang="cs-CZ" dirty="0">
                <a:solidFill>
                  <a:srgbClr val="000000"/>
                </a:solidFill>
                <a:latin typeface="Calibri" panose="020F0502020204030204" pitchFamily="34" charset="0"/>
              </a:rPr>
              <a:t>správní řízení vedené jiným správním orgánem, pokud příjemci důvodně brání v realizaci projektu (např. správní řízení vedené ÚOHS u VZ spolufinancované z projektu) – prodloužení projektu bude schváleno o dobu přiměřenou zdržení, které vzniklo v důsledku vedeného správního řízení, </a:t>
            </a:r>
          </a:p>
          <a:p>
            <a:pPr algn="just">
              <a:buFont typeface="Wingdings" panose="05000000000000000000" pitchFamily="2" charset="2"/>
              <a:buChar char="ü"/>
            </a:pPr>
            <a:r>
              <a:rPr lang="cs-CZ" dirty="0">
                <a:solidFill>
                  <a:srgbClr val="000000"/>
                </a:solidFill>
                <a:latin typeface="Calibri" panose="020F0502020204030204" pitchFamily="34" charset="0"/>
              </a:rPr>
              <a:t>odstoupení dodavatele od smlouvy, pokud nebylo způsobeno například porušením smluvních podmínek ze strany zadavatele. </a:t>
            </a:r>
          </a:p>
          <a:p>
            <a:pPr>
              <a:lnSpc>
                <a:spcPct val="70000"/>
              </a:lnSpc>
              <a:buFont typeface="Wingdings" panose="05000000000000000000" pitchFamily="2" charset="2"/>
              <a:buChar char="ü"/>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121283587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Změny v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a:bodyPr>
          <a:lstStyle/>
          <a:p>
            <a:pPr marL="0" indent="0" algn="just">
              <a:buNone/>
            </a:pPr>
            <a:r>
              <a:rPr lang="cs-CZ" sz="3200" b="1" dirty="0">
                <a:solidFill>
                  <a:srgbClr val="002060"/>
                </a:solidFill>
              </a:rPr>
              <a:t>Důvody pro prodloužení termínu ukončení realizace projektu za nejzazší datum stanovené  ve výzvě:</a:t>
            </a:r>
          </a:p>
          <a:p>
            <a:pPr algn="just">
              <a:buFont typeface="Wingdings" panose="05000000000000000000" pitchFamily="2" charset="2"/>
              <a:buChar char="ü"/>
            </a:pPr>
            <a:r>
              <a:rPr lang="cs-CZ" dirty="0"/>
              <a:t>dříve neodhalené okolnosti, např. změna stanoviska dotčeného orgánu, stanoviska vlastníků veřejné dopravní a technické infrastruktury, nedostatky v projektové dokumentaci stavby zjištěné po dokončení stavebního řízení, komplikace majetkoprávního vypořádání, obtížné zakládací podmínky stavby či skryté vady nosných konstrukcí objevené v průběhu rekonstrukce, apod.</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206219778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Změny v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fontScale="62500" lnSpcReduction="20000"/>
          </a:bodyPr>
          <a:lstStyle/>
          <a:p>
            <a:pPr marL="0" indent="0" algn="just">
              <a:buNone/>
            </a:pPr>
            <a:r>
              <a:rPr lang="cs-CZ" sz="5100" b="1" dirty="0">
                <a:solidFill>
                  <a:srgbClr val="002060"/>
                </a:solidFill>
              </a:rPr>
              <a:t>Důvody pro prodloužení termínu ukončení realizace projektu za nejzazší datum stanovené ve výzvě:</a:t>
            </a:r>
            <a:endParaRPr lang="cs-CZ" sz="5100" dirty="0">
              <a:solidFill>
                <a:srgbClr val="000000"/>
              </a:solidFill>
              <a:latin typeface="Calibri" panose="020F0502020204030204" pitchFamily="34" charset="0"/>
            </a:endParaRPr>
          </a:p>
          <a:p>
            <a:pPr algn="just">
              <a:buFont typeface="Wingdings" panose="05000000000000000000" pitchFamily="2" charset="2"/>
              <a:buChar char="ü"/>
            </a:pPr>
            <a:r>
              <a:rPr lang="cs-CZ" sz="4500" dirty="0">
                <a:solidFill>
                  <a:srgbClr val="000000"/>
                </a:solidFill>
                <a:latin typeface="Calibri" panose="020F0502020204030204" pitchFamily="34" charset="0"/>
              </a:rPr>
              <a:t>odstoupení příjemce od smlouvy podle § 2001 a násl. Zákona                     č. 89/2012 Sb., občanský zákoník, ve znění pozdějších předpisů, pokud ze strany dodavatele došlo k takovým porušením smlouvy, že není možné v plnění smlouvy dále pokračovat, </a:t>
            </a:r>
          </a:p>
          <a:p>
            <a:pPr algn="just">
              <a:buFont typeface="Wingdings" panose="05000000000000000000" pitchFamily="2" charset="2"/>
              <a:buChar char="ü"/>
            </a:pPr>
            <a:r>
              <a:rPr lang="cs-CZ" sz="4500" dirty="0">
                <a:solidFill>
                  <a:srgbClr val="000000"/>
                </a:solidFill>
                <a:latin typeface="Calibri" panose="020F0502020204030204" pitchFamily="34" charset="0"/>
              </a:rPr>
              <a:t>insolvence, úpadek či likvidace dodavatele, </a:t>
            </a:r>
          </a:p>
          <a:p>
            <a:pPr algn="just">
              <a:buFont typeface="Wingdings" panose="05000000000000000000" pitchFamily="2" charset="2"/>
              <a:buChar char="ü"/>
            </a:pPr>
            <a:r>
              <a:rPr lang="cs-CZ" sz="4500" dirty="0">
                <a:solidFill>
                  <a:srgbClr val="000000"/>
                </a:solidFill>
                <a:latin typeface="Calibri" panose="020F0502020204030204" pitchFamily="34" charset="0"/>
              </a:rPr>
              <a:t>zpoždění dodávky zásadních a pro dosažení cílů nezbytných technologií/výrobků/materiálů apod, </a:t>
            </a:r>
          </a:p>
          <a:p>
            <a:pPr algn="just">
              <a:buFont typeface="Wingdings" panose="05000000000000000000" pitchFamily="2" charset="2"/>
              <a:buChar char="ü"/>
            </a:pPr>
            <a:r>
              <a:rPr lang="cs-CZ" sz="4500" dirty="0">
                <a:solidFill>
                  <a:srgbClr val="000000"/>
                </a:solidFill>
                <a:latin typeface="Calibri" panose="020F0502020204030204" pitchFamily="34" charset="0"/>
              </a:rPr>
              <a:t>zdržení z důvodu nutnosti provést archeologický průzkum.</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328566982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Změny v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a:bodyPr>
          <a:lstStyle/>
          <a:p>
            <a:pPr marL="0" indent="0" algn="just">
              <a:buNone/>
            </a:pPr>
            <a:r>
              <a:rPr lang="cs-CZ" sz="3200" b="1" dirty="0">
                <a:solidFill>
                  <a:srgbClr val="002060"/>
                </a:solidFill>
              </a:rPr>
              <a:t>Důvody pro prodloužení termínu ukončení realizace projektu za nejzazší datum stanovené ve výzvě:</a:t>
            </a:r>
            <a:endParaRPr lang="cs-CZ" sz="3600" dirty="0">
              <a:solidFill>
                <a:srgbClr val="000000"/>
              </a:solidFill>
              <a:latin typeface="Calibri" panose="020F0502020204030204" pitchFamily="34" charset="0"/>
            </a:endParaRPr>
          </a:p>
          <a:p>
            <a:pPr algn="just">
              <a:buFont typeface="Wingdings" panose="05000000000000000000" pitchFamily="2" charset="2"/>
              <a:buChar char="ü"/>
            </a:pPr>
            <a:r>
              <a:rPr lang="cs-CZ" sz="3200" dirty="0">
                <a:solidFill>
                  <a:srgbClr val="000000"/>
                </a:solidFill>
                <a:latin typeface="Calibri" panose="020F0502020204030204" pitchFamily="34" charset="0"/>
              </a:rPr>
              <a:t>zásah vyšší moci,</a:t>
            </a:r>
          </a:p>
          <a:p>
            <a:pPr algn="just">
              <a:buFont typeface="Wingdings" panose="05000000000000000000" pitchFamily="2" charset="2"/>
              <a:buChar char="ü"/>
            </a:pPr>
            <a:r>
              <a:rPr lang="cs-CZ" sz="3200" dirty="0">
                <a:solidFill>
                  <a:srgbClr val="000000"/>
                </a:solidFill>
                <a:latin typeface="Calibri" panose="020F0502020204030204" pitchFamily="34" charset="0"/>
              </a:rPr>
              <a:t>všechny další události vzniklé od okamžiku podání žádosti o podporu, </a:t>
            </a:r>
          </a:p>
          <a:p>
            <a:pPr marL="0" indent="0" algn="just">
              <a:buNone/>
            </a:pPr>
            <a:r>
              <a:rPr lang="cs-CZ" sz="3200" dirty="0">
                <a:solidFill>
                  <a:srgbClr val="000000"/>
                </a:solidFill>
                <a:latin typeface="Calibri" panose="020F0502020204030204" pitchFamily="34" charset="0"/>
              </a:rPr>
              <a:t>Předpokladem pro schválení ŽoZ je </a:t>
            </a:r>
            <a:r>
              <a:rPr lang="cs-CZ" sz="3200" b="1" dirty="0">
                <a:solidFill>
                  <a:srgbClr val="000000"/>
                </a:solidFill>
                <a:latin typeface="Calibri" panose="020F0502020204030204" pitchFamily="34" charset="0"/>
              </a:rPr>
              <a:t>dodržení </a:t>
            </a:r>
            <a:r>
              <a:rPr lang="cs-CZ" sz="3200" dirty="0">
                <a:solidFill>
                  <a:srgbClr val="000000"/>
                </a:solidFill>
                <a:latin typeface="Calibri" panose="020F0502020204030204" pitchFamily="34" charset="0"/>
              </a:rPr>
              <a:t>všech platných právních předpisů ČR a EU a metodických dokumentů NPO.</a:t>
            </a:r>
          </a:p>
          <a:p>
            <a:pPr algn="just">
              <a:buFont typeface="Wingdings" panose="05000000000000000000" pitchFamily="2" charset="2"/>
              <a:buChar char="ü"/>
            </a:pPr>
            <a:endParaRPr lang="cs-CZ" sz="3600" dirty="0">
              <a:solidFill>
                <a:srgbClr val="000000"/>
              </a:solidFill>
              <a:latin typeface="Calibri" panose="020F0502020204030204" pitchFamily="34" charset="0"/>
            </a:endParaRP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307623370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Změny v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a:bodyPr>
          <a:lstStyle/>
          <a:p>
            <a:pPr marL="0" indent="0" algn="just">
              <a:buNone/>
            </a:pPr>
            <a:r>
              <a:rPr lang="cs-CZ" sz="3200" b="1" dirty="0">
                <a:solidFill>
                  <a:srgbClr val="002060"/>
                </a:solidFill>
              </a:rPr>
              <a:t>Změny v rozpočtu projektu</a:t>
            </a:r>
            <a:endParaRPr lang="cs-CZ" sz="3200" dirty="0">
              <a:solidFill>
                <a:srgbClr val="000000"/>
              </a:solidFill>
              <a:latin typeface="Calibri" panose="020F0502020204030204" pitchFamily="34" charset="0"/>
            </a:endParaRPr>
          </a:p>
          <a:p>
            <a:pPr algn="just"/>
            <a:r>
              <a:rPr lang="cs-CZ" sz="3200" dirty="0">
                <a:solidFill>
                  <a:srgbClr val="000000"/>
                </a:solidFill>
                <a:latin typeface="Calibri" panose="020F0502020204030204" pitchFamily="34" charset="0"/>
              </a:rPr>
              <a:t>Snížení CZV na základě ceny z VŘ (změnu není povinné hlásit, pokud není příjemce ze strany VK NPO 3.3. vyzván). </a:t>
            </a:r>
          </a:p>
          <a:p>
            <a:pPr algn="just"/>
            <a:r>
              <a:rPr lang="cs-CZ" sz="3200" dirty="0">
                <a:solidFill>
                  <a:srgbClr val="000000"/>
                </a:solidFill>
                <a:latin typeface="Calibri" panose="020F0502020204030204" pitchFamily="34" charset="0"/>
              </a:rPr>
              <a:t>V případě snížení cílových hodnot indikátorů se poměrově poníží CZV.</a:t>
            </a:r>
          </a:p>
          <a:p>
            <a:pPr marR="0" lvl="0" algn="just" defTabSz="914400" rtl="0" eaLnBrk="1" fontAlgn="auto" latinLnBrk="0" hangingPunct="1">
              <a:lnSpc>
                <a:spcPct val="90000"/>
              </a:lnSpc>
              <a:spcBef>
                <a:spcPts val="1000"/>
              </a:spcBef>
              <a:spcAft>
                <a:spcPts val="0"/>
              </a:spcAft>
              <a:buClrTx/>
              <a:buSzTx/>
              <a:tabLst/>
              <a:defRPr/>
            </a:pPr>
            <a:r>
              <a:rPr lang="cs-CZ" sz="3200" dirty="0">
                <a:solidFill>
                  <a:srgbClr val="000000"/>
                </a:solidFill>
                <a:latin typeface="Calibri" panose="020F0502020204030204" pitchFamily="34" charset="0"/>
              </a:rPr>
              <a:t>Do RDS pro výběr zhotovitele byly zapracovány a oceněny zjištěné změny a detaily vyvolané např. změnou legislativy, změnou okolností atd.</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174757449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Změny v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a:bodyPr>
          <a:lstStyle/>
          <a:p>
            <a:pPr marL="0" indent="0" algn="just">
              <a:buNone/>
            </a:pPr>
            <a:r>
              <a:rPr lang="cs-CZ" sz="3200" b="1" dirty="0">
                <a:solidFill>
                  <a:srgbClr val="002060"/>
                </a:solidFill>
              </a:rPr>
              <a:t>Změny v rozpočtu projektu</a:t>
            </a:r>
            <a:endParaRPr lang="cs-CZ" sz="3200" dirty="0">
              <a:solidFill>
                <a:srgbClr val="000000"/>
              </a:solidFill>
              <a:latin typeface="Calibri" panose="020F0502020204030204" pitchFamily="34" charset="0"/>
            </a:endParaRPr>
          </a:p>
          <a:p>
            <a:pPr algn="just"/>
            <a:r>
              <a:rPr lang="cs-CZ" sz="3200" kern="100" dirty="0">
                <a:latin typeface="Calibri" panose="020F0502020204030204" pitchFamily="34" charset="0"/>
                <a:ea typeface="Calibri" panose="020F0502020204030204" pitchFamily="34" charset="0"/>
                <a:cs typeface="Times New Roman" panose="02020603050405020304" pitchFamily="18" charset="0"/>
              </a:rPr>
              <a:t>Do RDS byly zapracovány dotazy uchazečů v rámci zadávacího řízení na zhotovitele stavby.</a:t>
            </a:r>
          </a:p>
          <a:p>
            <a:pPr algn="just"/>
            <a:r>
              <a:rPr lang="cs-CZ" sz="3200" kern="100" dirty="0">
                <a:latin typeface="Calibri" panose="020F0502020204030204" pitchFamily="34" charset="0"/>
                <a:ea typeface="Calibri" panose="020F0502020204030204" pitchFamily="34" charset="0"/>
                <a:cs typeface="Times New Roman" panose="02020603050405020304" pitchFamily="18" charset="0"/>
              </a:rPr>
              <a:t>V</a:t>
            </a:r>
            <a:r>
              <a:rPr lang="cs-CZ" sz="3200" kern="100" dirty="0">
                <a:effectLst/>
                <a:latin typeface="Calibri" panose="020F0502020204030204" pitchFamily="34" charset="0"/>
                <a:ea typeface="Calibri" panose="020F0502020204030204" pitchFamily="34" charset="0"/>
                <a:cs typeface="Times New Roman" panose="02020603050405020304" pitchFamily="18" charset="0"/>
              </a:rPr>
              <a:t> </a:t>
            </a:r>
            <a:r>
              <a:rPr lang="cs-CZ" sz="3200" kern="100" dirty="0">
                <a:latin typeface="Calibri" panose="020F0502020204030204" pitchFamily="34" charset="0"/>
                <a:ea typeface="Calibri" panose="020F0502020204030204" pitchFamily="34" charset="0"/>
                <a:cs typeface="Times New Roman" panose="02020603050405020304" pitchFamily="18" charset="0"/>
              </a:rPr>
              <a:t>průběhu realizace projektu např. je zjištěna potřeba odlišně realizovat stavbu oproti původní RDS,  a tím další vyvolané změny oproti rozpočtu. </a:t>
            </a:r>
          </a:p>
          <a:p>
            <a:pPr algn="just"/>
            <a:r>
              <a:rPr lang="cs-CZ" sz="3200" kern="100" dirty="0">
                <a:latin typeface="Calibri" panose="020F0502020204030204" pitchFamily="34" charset="0"/>
                <a:ea typeface="Calibri" panose="020F0502020204030204" pitchFamily="34" charset="0"/>
                <a:cs typeface="Times New Roman" panose="02020603050405020304" pitchFamily="18" charset="0"/>
              </a:rPr>
              <a:t>Příjemce uzavře dodatek ke SoD na zhotovitele stavby                   a dodatky k dalším zakázkám projektu.</a:t>
            </a:r>
            <a:endParaRPr lang="cs-CZ" sz="3200"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138026504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Změny v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a:bodyPr>
          <a:lstStyle/>
          <a:p>
            <a:pPr marL="0" indent="0" algn="just">
              <a:buNone/>
            </a:pPr>
            <a:r>
              <a:rPr lang="cs-CZ" sz="3200" b="1" dirty="0">
                <a:solidFill>
                  <a:srgbClr val="002060"/>
                </a:solidFill>
              </a:rPr>
              <a:t>Změny v rozpočtu projektu</a:t>
            </a:r>
            <a:endParaRPr lang="cs-CZ" sz="3200" dirty="0">
              <a:solidFill>
                <a:srgbClr val="000000"/>
              </a:solidFill>
              <a:latin typeface="Calibri" panose="020F0502020204030204" pitchFamily="34" charset="0"/>
            </a:endParaRPr>
          </a:p>
          <a:p>
            <a:pPr algn="just">
              <a:buFont typeface="Wingdings" panose="05000000000000000000" pitchFamily="2" charset="2"/>
              <a:buChar char="ü"/>
            </a:pPr>
            <a:r>
              <a:rPr lang="cs-CZ" sz="3200" b="1" dirty="0">
                <a:solidFill>
                  <a:srgbClr val="002060"/>
                </a:solidFill>
              </a:rPr>
              <a:t>Za předpokladu splnění daných podmínek může příjemce požádat:</a:t>
            </a:r>
          </a:p>
          <a:p>
            <a:pPr algn="just"/>
            <a:r>
              <a:rPr lang="cs-CZ" sz="3200" kern="100" dirty="0">
                <a:latin typeface="Calibri" panose="020F0502020204030204" pitchFamily="34" charset="0"/>
                <a:ea typeface="Calibri" panose="020F0502020204030204" pitchFamily="34" charset="0"/>
                <a:cs typeface="Times New Roman" panose="02020603050405020304" pitchFamily="18" charset="0"/>
              </a:rPr>
              <a:t>o změnu ve výdajích na stavební práce, </a:t>
            </a:r>
          </a:p>
          <a:p>
            <a:pPr algn="just"/>
            <a:r>
              <a:rPr lang="cs-CZ" sz="3200" kern="100" dirty="0">
                <a:latin typeface="Calibri" panose="020F0502020204030204" pitchFamily="34" charset="0"/>
                <a:ea typeface="Calibri" panose="020F0502020204030204" pitchFamily="34" charset="0"/>
                <a:cs typeface="Times New Roman" panose="02020603050405020304" pitchFamily="18" charset="0"/>
              </a:rPr>
              <a:t>o přesuny výdajů v položkách rozpočtu z nezpůsobilých výdajů projektu z důvodu limitu ve výzvě,</a:t>
            </a:r>
          </a:p>
          <a:p>
            <a:pPr algn="just"/>
            <a:r>
              <a:rPr lang="cs-CZ" sz="3200" kern="100" dirty="0">
                <a:latin typeface="Calibri" panose="020F0502020204030204" pitchFamily="34" charset="0"/>
                <a:ea typeface="Calibri" panose="020F0502020204030204" pitchFamily="34" charset="0"/>
                <a:cs typeface="Times New Roman" panose="02020603050405020304" pitchFamily="18" charset="0"/>
              </a:rPr>
              <a:t>o využití úspor na navýšení výdajů v jiné položce rozpočtu projektu.</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sz="3200"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354983037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Změnové řízení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184594" y="1968323"/>
            <a:ext cx="10257997" cy="4131086"/>
          </a:xfrm>
        </p:spPr>
        <p:txBody>
          <a:bodyPr>
            <a:normAutofit fontScale="62500" lnSpcReduction="20000"/>
          </a:bodyPr>
          <a:lstStyle/>
          <a:p>
            <a:pPr marL="0" indent="0" algn="just">
              <a:buNone/>
            </a:pPr>
            <a:r>
              <a:rPr lang="cs-CZ" sz="5100" b="1" dirty="0">
                <a:solidFill>
                  <a:srgbClr val="002060"/>
                </a:solidFill>
              </a:rPr>
              <a:t>Využití úspor v rozpočtu projektu</a:t>
            </a:r>
            <a:endParaRPr lang="cs-CZ" sz="5100" dirty="0">
              <a:solidFill>
                <a:srgbClr val="000000"/>
              </a:solidFill>
              <a:latin typeface="Calibri" panose="020F0502020204030204" pitchFamily="34" charset="0"/>
            </a:endParaRPr>
          </a:p>
          <a:p>
            <a:pPr algn="just"/>
            <a:r>
              <a:rPr lang="cs-CZ" sz="4300" dirty="0">
                <a:solidFill>
                  <a:srgbClr val="000000"/>
                </a:solidFill>
                <a:latin typeface="Calibri" panose="020F0502020204030204" pitchFamily="34" charset="0"/>
              </a:rPr>
              <a:t>Pokud je skutečně vysoutěžená cena nižší než předpokládaná hodnota zakázky, vzniknou v rozpočtu projektu úspory na jednotlivých položkách.</a:t>
            </a:r>
          </a:p>
          <a:p>
            <a:pPr algn="just"/>
            <a:r>
              <a:rPr lang="cs-CZ" sz="4300" dirty="0">
                <a:solidFill>
                  <a:srgbClr val="000000"/>
                </a:solidFill>
                <a:latin typeface="Calibri" panose="020F0502020204030204" pitchFamily="34" charset="0"/>
              </a:rPr>
              <a:t>O využití úspory je možné požádat </a:t>
            </a:r>
            <a:r>
              <a:rPr lang="cs-CZ" sz="4300" b="1" dirty="0">
                <a:solidFill>
                  <a:srgbClr val="000000"/>
                </a:solidFill>
                <a:latin typeface="Calibri" panose="020F0502020204030204" pitchFamily="34" charset="0"/>
              </a:rPr>
              <a:t>prostřednictvím ŽoZ</a:t>
            </a:r>
            <a:r>
              <a:rPr lang="cs-CZ" sz="4300" dirty="0">
                <a:solidFill>
                  <a:srgbClr val="000000"/>
                </a:solidFill>
                <a:latin typeface="Calibri" panose="020F0502020204030204" pitchFamily="34" charset="0"/>
              </a:rPr>
              <a:t>, kterou příjemce podá nejpozději k datu ukončení etapy/sledovaného období projektu.</a:t>
            </a:r>
          </a:p>
          <a:p>
            <a:pPr marR="0" lvl="0" algn="just" defTabSz="914400" rtl="0" eaLnBrk="1" fontAlgn="auto" latinLnBrk="0" hangingPunct="1">
              <a:lnSpc>
                <a:spcPct val="90000"/>
              </a:lnSpc>
              <a:spcBef>
                <a:spcPts val="1000"/>
              </a:spcBef>
              <a:spcAft>
                <a:spcPts val="0"/>
              </a:spcAft>
              <a:buClrTx/>
              <a:buSzTx/>
              <a:tabLst/>
              <a:defRPr/>
            </a:pPr>
            <a:r>
              <a:rPr lang="cs-CZ" sz="4300" dirty="0">
                <a:solidFill>
                  <a:srgbClr val="000000"/>
                </a:solidFill>
                <a:latin typeface="Calibri" panose="020F0502020204030204" pitchFamily="34" charset="0"/>
              </a:rPr>
              <a:t>Využití úspory musí být uvedeno ve všech částí projektové žádosti, zejména v příloze č. P4 osnovy SP atd.</a:t>
            </a:r>
          </a:p>
          <a:p>
            <a:pPr marR="0" lvl="0" algn="just" defTabSz="914400" rtl="0" eaLnBrk="1" fontAlgn="auto" latinLnBrk="0" hangingPunct="1">
              <a:lnSpc>
                <a:spcPct val="90000"/>
              </a:lnSpc>
              <a:spcBef>
                <a:spcPts val="1000"/>
              </a:spcBef>
              <a:spcAft>
                <a:spcPts val="0"/>
              </a:spcAft>
              <a:buClrTx/>
              <a:buSzTx/>
              <a:tabLst/>
              <a:defRPr/>
            </a:pPr>
            <a:r>
              <a:rPr lang="cs-CZ" sz="4300" dirty="0">
                <a:solidFill>
                  <a:srgbClr val="000000"/>
                </a:solidFill>
                <a:latin typeface="Calibri" panose="020F0502020204030204" pitchFamily="34" charset="0"/>
              </a:rPr>
              <a:t>Pokud při využití úspor dochází ke změnám v položkách rozpočtu, případně k přesunům, musí být vydán změnový právní akt (Příloha č.1 PA).</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2309622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Údaje nutné k přípravě právního aktu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613952" y="2026055"/>
            <a:ext cx="10998927" cy="3961359"/>
          </a:xfrm>
        </p:spPr>
        <p:txBody>
          <a:bodyPr>
            <a:normAutofit/>
          </a:bodyPr>
          <a:lstStyle/>
          <a:p>
            <a:pPr algn="just">
              <a:spcBef>
                <a:spcPts val="1800"/>
              </a:spcBef>
              <a:buFont typeface="Wingdings" panose="05000000000000000000" pitchFamily="2" charset="2"/>
              <a:buChar char="ü"/>
            </a:pPr>
            <a:r>
              <a:rPr lang="cs-CZ" sz="2400" b="1" dirty="0">
                <a:solidFill>
                  <a:srgbClr val="002060"/>
                </a:solidFill>
                <a:effectLst/>
                <a:latin typeface="Calibri" panose="020F0502020204030204" pitchFamily="34" charset="0"/>
                <a:ea typeface="Calibri" panose="020F0502020204030204" pitchFamily="34" charset="0"/>
              </a:rPr>
              <a:t>Skutečné datum zahájení</a:t>
            </a:r>
            <a:r>
              <a:rPr lang="cs-CZ" sz="2400" b="1" dirty="0">
                <a:effectLst/>
                <a:latin typeface="Calibri" panose="020F0502020204030204" pitchFamily="34" charset="0"/>
                <a:ea typeface="Calibri" panose="020F0502020204030204" pitchFamily="34" charset="0"/>
              </a:rPr>
              <a:t> </a:t>
            </a:r>
            <a:r>
              <a:rPr lang="cs-CZ" sz="2400" dirty="0">
                <a:effectLst/>
                <a:latin typeface="Calibri" panose="020F0502020204030204" pitchFamily="34" charset="0"/>
                <a:ea typeface="Calibri" panose="020F0502020204030204" pitchFamily="34" charset="0"/>
              </a:rPr>
              <a:t>realizace projektu doplněné v ISKP 2014+ </a:t>
            </a:r>
            <a:endParaRPr lang="cs-CZ" sz="2400" dirty="0">
              <a:latin typeface="Calibri" panose="020F0502020204030204" pitchFamily="34" charset="0"/>
              <a:ea typeface="Calibri" panose="020F0502020204030204" pitchFamily="34" charset="0"/>
            </a:endParaRPr>
          </a:p>
          <a:p>
            <a:pPr algn="just">
              <a:spcBef>
                <a:spcPts val="1800"/>
              </a:spcBef>
            </a:pPr>
            <a:r>
              <a:rPr lang="cs-CZ" sz="2400" dirty="0">
                <a:effectLst/>
                <a:latin typeface="Calibri" panose="020F0502020204030204" pitchFamily="34" charset="0"/>
                <a:ea typeface="Calibri" panose="020F0502020204030204" pitchFamily="34" charset="0"/>
              </a:rPr>
              <a:t>Uvedení data v žádosti o změnu na záložce „Projekt“ a „Etapy“ (1.etapa)</a:t>
            </a:r>
          </a:p>
          <a:p>
            <a:pPr algn="just">
              <a:spcBef>
                <a:spcPts val="1800"/>
              </a:spcBef>
              <a:buFont typeface="Wingdings" panose="05000000000000000000" pitchFamily="2" charset="2"/>
              <a:buChar char="ü"/>
            </a:pPr>
            <a:r>
              <a:rPr lang="cs-CZ" sz="2400" b="1" dirty="0">
                <a:solidFill>
                  <a:srgbClr val="002060"/>
                </a:solidFill>
                <a:effectLst/>
                <a:latin typeface="Calibri" panose="020F0502020204030204" pitchFamily="34" charset="0"/>
                <a:ea typeface="Calibri" panose="020F0502020204030204" pitchFamily="34" charset="0"/>
              </a:rPr>
              <a:t>Harmonogram</a:t>
            </a:r>
            <a:r>
              <a:rPr lang="cs-CZ" sz="2400" dirty="0">
                <a:effectLst/>
                <a:latin typeface="Calibri" panose="020F0502020204030204" pitchFamily="34" charset="0"/>
                <a:ea typeface="Calibri" panose="020F0502020204030204" pitchFamily="34" charset="0"/>
              </a:rPr>
              <a:t> realizace projektu/akce včetně plánu finančního plnění</a:t>
            </a:r>
          </a:p>
          <a:p>
            <a:pPr algn="just">
              <a:spcBef>
                <a:spcPts val="1800"/>
              </a:spcBef>
              <a:buFont typeface="Wingdings" panose="05000000000000000000" pitchFamily="2" charset="2"/>
              <a:buChar char="ü"/>
            </a:pPr>
            <a:r>
              <a:rPr lang="cs-CZ" sz="2400" dirty="0">
                <a:effectLst/>
                <a:latin typeface="Calibri" panose="020F0502020204030204" pitchFamily="34" charset="0"/>
                <a:ea typeface="Calibri" panose="020F0502020204030204" pitchFamily="34" charset="0"/>
              </a:rPr>
              <a:t>Aktualizovaná data indikativního </a:t>
            </a:r>
            <a:r>
              <a:rPr lang="cs-CZ" sz="2400" b="1" dirty="0">
                <a:solidFill>
                  <a:srgbClr val="002060"/>
                </a:solidFill>
                <a:effectLst/>
                <a:latin typeface="Calibri" panose="020F0502020204030204" pitchFamily="34" charset="0"/>
                <a:ea typeface="Calibri" panose="020F0502020204030204" pitchFamily="34" charset="0"/>
              </a:rPr>
              <a:t>rozpočtu</a:t>
            </a:r>
            <a:endParaRPr lang="cs-CZ" sz="2400" b="1" dirty="0">
              <a:solidFill>
                <a:srgbClr val="002060"/>
              </a:solidFill>
              <a:latin typeface="Calibri" panose="020F0502020204030204" pitchFamily="34" charset="0"/>
              <a:ea typeface="Calibri" panose="020F0502020204030204" pitchFamily="34" charset="0"/>
            </a:endParaRPr>
          </a:p>
          <a:p>
            <a:pPr algn="just">
              <a:spcBef>
                <a:spcPts val="1800"/>
              </a:spcBef>
              <a:buFont typeface="Wingdings" panose="05000000000000000000" pitchFamily="2" charset="2"/>
              <a:buChar char="ü"/>
            </a:pPr>
            <a:r>
              <a:rPr lang="cs-CZ" sz="2400" dirty="0">
                <a:effectLst/>
                <a:latin typeface="Calibri" panose="020F0502020204030204" pitchFamily="34" charset="0"/>
                <a:ea typeface="Calibri" panose="020F0502020204030204" pitchFamily="34" charset="0"/>
              </a:rPr>
              <a:t>Aktualizované dokumenty předložené v rámci žádosti o podporu</a:t>
            </a:r>
          </a:p>
          <a:p>
            <a:pPr algn="just">
              <a:spcBef>
                <a:spcPts val="1800"/>
              </a:spcBef>
              <a:buFont typeface="Wingdings" panose="05000000000000000000" pitchFamily="2" charset="2"/>
              <a:buChar char="ü"/>
            </a:pPr>
            <a:r>
              <a:rPr lang="cs-CZ" sz="2400" dirty="0">
                <a:effectLst/>
                <a:latin typeface="Calibri" panose="020F0502020204030204" pitchFamily="34" charset="0"/>
                <a:ea typeface="Calibri" panose="020F0502020204030204" pitchFamily="34" charset="0"/>
              </a:rPr>
              <a:t>Číslo bankovního účtu příjemce </a:t>
            </a:r>
          </a:p>
          <a:p>
            <a:pPr algn="just">
              <a:spcBef>
                <a:spcPts val="1800"/>
              </a:spcBef>
              <a:buFont typeface="Wingdings" panose="05000000000000000000" pitchFamily="2" charset="2"/>
              <a:buChar char="ü"/>
            </a:pPr>
            <a:r>
              <a:rPr lang="cs-CZ" sz="2400" b="1" dirty="0">
                <a:solidFill>
                  <a:srgbClr val="002060"/>
                </a:solidFill>
                <a:latin typeface="Calibri" panose="020F0502020204030204" pitchFamily="34" charset="0"/>
                <a:ea typeface="Calibri" panose="020F0502020204030204" pitchFamily="34" charset="0"/>
              </a:rPr>
              <a:t>Případné podmínky realizace vzešlé ze závěrů výběrové komise</a:t>
            </a: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690975" y="5998999"/>
            <a:ext cx="7045182" cy="681146"/>
          </a:xfrm>
          <a:prstGeom prst="rect">
            <a:avLst/>
          </a:prstGeom>
        </p:spPr>
      </p:pic>
    </p:spTree>
    <p:extLst>
      <p:ext uri="{BB962C8B-B14F-4D97-AF65-F5344CB8AC3E}">
        <p14:creationId xmlns:p14="http://schemas.microsoft.com/office/powerpoint/2010/main" val="422100610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Změnové řízení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184594" y="1968323"/>
            <a:ext cx="10257997" cy="4131086"/>
          </a:xfrm>
        </p:spPr>
        <p:txBody>
          <a:bodyPr>
            <a:normAutofit/>
          </a:bodyPr>
          <a:lstStyle/>
          <a:p>
            <a:pPr marL="0" indent="0" algn="just">
              <a:buNone/>
            </a:pPr>
            <a:r>
              <a:rPr lang="cs-CZ" sz="3200" b="1" dirty="0">
                <a:solidFill>
                  <a:srgbClr val="002060"/>
                </a:solidFill>
              </a:rPr>
              <a:t>Využití úspor v rozpočtu projektu</a:t>
            </a:r>
            <a:endParaRPr lang="cs-CZ" sz="3600" dirty="0">
              <a:solidFill>
                <a:srgbClr val="000000"/>
              </a:solidFill>
              <a:latin typeface="Calibri" panose="020F0502020204030204" pitchFamily="34" charset="0"/>
            </a:endParaRP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Na plánované další zakázky, u nichž je vysoutěžená cena vyšší než předpokládaná.</a:t>
            </a: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Výdaj na aktivitu je uveden v žádosti </a:t>
            </a:r>
            <a:r>
              <a:rPr lang="cs-CZ" b="1" dirty="0">
                <a:solidFill>
                  <a:srgbClr val="000000"/>
                </a:solidFill>
                <a:latin typeface="Calibri" panose="020F0502020204030204" pitchFamily="34" charset="0"/>
              </a:rPr>
              <a:t>v nezpůsobilých výdajích </a:t>
            </a:r>
            <a:r>
              <a:rPr lang="cs-CZ" dirty="0">
                <a:solidFill>
                  <a:srgbClr val="000000"/>
                </a:solidFill>
                <a:latin typeface="Calibri" panose="020F0502020204030204" pitchFamily="34" charset="0"/>
              </a:rPr>
              <a:t>a je finančně oceněn, výjimkou je možnost dofinancování povinné publicity.</a:t>
            </a: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Výdaj na aktivitu nebylo možné zařadit do CZV z důvodu dosažení limitu ve výzvě, ale splňuje všechny podmínky způsobilosti (věcně, místně, časově).</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121925304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Změnové řízení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184594" y="1968323"/>
            <a:ext cx="10257997" cy="4131086"/>
          </a:xfrm>
        </p:spPr>
        <p:txBody>
          <a:bodyPr>
            <a:normAutofit fontScale="92500" lnSpcReduction="10000"/>
          </a:bodyPr>
          <a:lstStyle/>
          <a:p>
            <a:pPr marL="0" indent="0" algn="just">
              <a:buNone/>
            </a:pPr>
            <a:r>
              <a:rPr lang="cs-CZ" sz="3500" b="1" dirty="0">
                <a:solidFill>
                  <a:srgbClr val="002060"/>
                </a:solidFill>
              </a:rPr>
              <a:t>Využití úspor v rozpočtu projektu</a:t>
            </a:r>
            <a:endParaRPr lang="cs-CZ" sz="3500" dirty="0">
              <a:solidFill>
                <a:srgbClr val="000000"/>
              </a:solidFill>
              <a:latin typeface="Calibri" panose="020F0502020204030204" pitchFamily="34" charset="0"/>
            </a:endParaRP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V případě posouzení, že výdaj na aktivitu vyvolán změnou a jeho  provedení je nutné pro realizaci účelu dotace.</a:t>
            </a:r>
          </a:p>
          <a:p>
            <a:pPr algn="just">
              <a:defRPr/>
            </a:pPr>
            <a:r>
              <a:rPr lang="cs-CZ" dirty="0">
                <a:solidFill>
                  <a:srgbClr val="000000"/>
                </a:solidFill>
                <a:latin typeface="Calibri" panose="020F0502020204030204" pitchFamily="34" charset="0"/>
              </a:rPr>
              <a:t>V případě, že výdaj na stavební práce vzešel z důvodu náhrady méněprací, které je nutné realizovat z důvodu splnění účelu dotace, analogicky může stejná situace nastat i u jiných aktivit souvisejících                   s výdaji uvedenými v SoD.</a:t>
            </a: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Přesuny výdajů v rozpočtu projektu jsou možné za předpokladu nenavýšení CZV, splnění max. limitů ZV na vedlejší výdaje, nesmí navýšit výši neinvestice oproti PA a výši podílu ze SR dle finančního rámce uvedeného v PA.</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0" marR="0" lvl="0" indent="0" algn="l" defTabSz="914400" rtl="0" eaLnBrk="1" fontAlgn="auto" latinLnBrk="0" hangingPunct="1">
              <a:lnSpc>
                <a:spcPct val="90000"/>
              </a:lnSpc>
              <a:spcBef>
                <a:spcPts val="1000"/>
              </a:spcBef>
              <a:spcAft>
                <a:spcPts val="0"/>
              </a:spcAft>
              <a:buClrTx/>
              <a:buSzTx/>
              <a:buNone/>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209819873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Změnové řízení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184594" y="1968323"/>
            <a:ext cx="10257997" cy="4131086"/>
          </a:xfrm>
        </p:spPr>
        <p:txBody>
          <a:bodyPr>
            <a:normAutofit lnSpcReduction="10000"/>
          </a:bodyPr>
          <a:lstStyle/>
          <a:p>
            <a:pPr marL="0" indent="0" algn="just">
              <a:buNone/>
            </a:pPr>
            <a:r>
              <a:rPr lang="cs-CZ" sz="3200" b="1" dirty="0">
                <a:solidFill>
                  <a:srgbClr val="002060"/>
                </a:solidFill>
              </a:rPr>
              <a:t>Využití úspor v rozpočtu projektu</a:t>
            </a:r>
            <a:endParaRPr lang="cs-CZ" sz="3600" dirty="0">
              <a:solidFill>
                <a:srgbClr val="000000"/>
              </a:solidFill>
              <a:latin typeface="Calibri" panose="020F0502020204030204" pitchFamily="34" charset="0"/>
            </a:endParaRP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Příjemce prostřednictvím žádosti o změnu předloží stavební rozpočet v editovatelném formátu s vyznačením položek, které požaduje z původně NV přesunout do ZV.</a:t>
            </a:r>
          </a:p>
          <a:p>
            <a:pPr algn="just">
              <a:defRPr/>
            </a:pPr>
            <a:r>
              <a:rPr lang="cs-CZ" dirty="0">
                <a:solidFill>
                  <a:srgbClr val="000000"/>
                </a:solidFill>
                <a:latin typeface="Calibri" panose="020F0502020204030204" pitchFamily="34" charset="0"/>
              </a:rPr>
              <a:t>Ve stavebním rozpočtu budou vyznačeny/rozlišeny položky zařazené do způsobilých a nezpůsobilých výdajů dle Specifických pravidel.</a:t>
            </a: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Při kontrole předkládané ŽoZ budou stavební položky porovnány                 s cenami RTS/ÚRS nebo s nabídkami (posouzení 3E); některé                       z požadovaných nových položek mohou být tedy vyhodnoceny jako částečně nezpůsobilé.</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172681129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Změnové řízení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184594" y="1968323"/>
            <a:ext cx="10257997" cy="4131086"/>
          </a:xfrm>
        </p:spPr>
        <p:txBody>
          <a:bodyPr>
            <a:normAutofit/>
          </a:bodyPr>
          <a:lstStyle/>
          <a:p>
            <a:pPr marL="0" indent="0" algn="just">
              <a:buNone/>
            </a:pPr>
            <a:r>
              <a:rPr lang="cs-CZ" sz="3200" b="1" dirty="0">
                <a:solidFill>
                  <a:srgbClr val="002060"/>
                </a:solidFill>
              </a:rPr>
              <a:t>Využití úspor v rozpočtu projektu nelze:</a:t>
            </a:r>
            <a:endParaRPr lang="cs-CZ" sz="3600" dirty="0">
              <a:solidFill>
                <a:srgbClr val="000000"/>
              </a:solidFill>
              <a:latin typeface="Calibri" panose="020F0502020204030204" pitchFamily="34" charset="0"/>
            </a:endParaRPr>
          </a:p>
          <a:p>
            <a:pPr algn="just">
              <a:buFont typeface="Wingdings" panose="05000000000000000000" pitchFamily="2" charset="2"/>
              <a:buChar char="ü"/>
              <a:defRPr/>
            </a:pPr>
            <a:r>
              <a:rPr lang="cs-CZ" sz="3200" dirty="0">
                <a:solidFill>
                  <a:srgbClr val="000000"/>
                </a:solidFill>
                <a:latin typeface="Calibri" panose="020F0502020204030204" pitchFamily="34" charset="0"/>
              </a:rPr>
              <a:t>pokud nově zařazované položky nesplňují podmínky způsobilosti dle pravidel NPO nebo výzvy, nebudou schváleny, </a:t>
            </a:r>
          </a:p>
          <a:p>
            <a:pPr algn="just">
              <a:buFont typeface="Wingdings" panose="05000000000000000000" pitchFamily="2" charset="2"/>
              <a:buChar char="ü"/>
              <a:defRPr/>
            </a:pPr>
            <a:r>
              <a:rPr lang="cs-CZ" sz="3200" dirty="0">
                <a:solidFill>
                  <a:srgbClr val="000000"/>
                </a:solidFill>
                <a:latin typeface="Calibri" panose="020F0502020204030204" pitchFamily="34" charset="0"/>
              </a:rPr>
              <a:t>pokud se jedná o věcně nezpůsobilé výdaje vyřazené                    v hodnocení,</a:t>
            </a:r>
          </a:p>
          <a:p>
            <a:pPr algn="just">
              <a:buFont typeface="Wingdings" panose="05000000000000000000" pitchFamily="2" charset="2"/>
              <a:buChar char="ü"/>
              <a:defRPr/>
            </a:pPr>
            <a:r>
              <a:rPr lang="cs-CZ" sz="3200" dirty="0">
                <a:solidFill>
                  <a:srgbClr val="000000"/>
                </a:solidFill>
                <a:latin typeface="Calibri" panose="020F0502020204030204" pitchFamily="34" charset="0"/>
              </a:rPr>
              <a:t>pokud výdaje byly pokráceny z důvodu posouzení 3E.</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221375483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Změnové řízení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184594" y="1968323"/>
            <a:ext cx="10257997" cy="4131086"/>
          </a:xfrm>
        </p:spPr>
        <p:txBody>
          <a:bodyPr>
            <a:normAutofit/>
          </a:bodyPr>
          <a:lstStyle/>
          <a:p>
            <a:pPr marL="0" indent="0" algn="just">
              <a:buNone/>
            </a:pPr>
            <a:r>
              <a:rPr lang="cs-CZ" sz="3200" b="1" dirty="0">
                <a:solidFill>
                  <a:srgbClr val="002060"/>
                </a:solidFill>
              </a:rPr>
              <a:t>Využití úspor v rozpočtu projektu nelze:</a:t>
            </a:r>
            <a:endParaRPr lang="cs-CZ" sz="3600" dirty="0">
              <a:solidFill>
                <a:srgbClr val="000000"/>
              </a:solidFill>
              <a:latin typeface="Calibri" panose="020F0502020204030204" pitchFamily="34" charset="0"/>
            </a:endParaRPr>
          </a:p>
          <a:p>
            <a:pPr algn="just">
              <a:buFont typeface="Wingdings" panose="05000000000000000000" pitchFamily="2" charset="2"/>
              <a:buChar char="ü"/>
              <a:defRPr/>
            </a:pPr>
            <a:r>
              <a:rPr lang="cs-CZ" sz="3200" dirty="0">
                <a:solidFill>
                  <a:srgbClr val="000000"/>
                </a:solidFill>
                <a:latin typeface="Calibri" panose="020F0502020204030204" pitchFamily="34" charset="0"/>
              </a:rPr>
              <a:t>pokud výdaje věcně nesouvisejí s projektem nebo nesplňují podmínky způsobilosti dané výzvy,</a:t>
            </a:r>
          </a:p>
          <a:p>
            <a:pPr algn="just">
              <a:buFont typeface="Wingdings" panose="05000000000000000000" pitchFamily="2" charset="2"/>
              <a:buChar char="ü"/>
              <a:defRPr/>
            </a:pPr>
            <a:r>
              <a:rPr lang="cs-CZ" sz="3200" dirty="0">
                <a:solidFill>
                  <a:srgbClr val="000000"/>
                </a:solidFill>
                <a:latin typeface="Calibri" panose="020F0502020204030204" pitchFamily="34" charset="0"/>
              </a:rPr>
              <a:t>pokud se jedná o </a:t>
            </a:r>
            <a:r>
              <a:rPr lang="cs-CZ" sz="3200" b="1" dirty="0">
                <a:solidFill>
                  <a:srgbClr val="000000"/>
                </a:solidFill>
                <a:latin typeface="Calibri" panose="020F0502020204030204" pitchFamily="34" charset="0"/>
              </a:rPr>
              <a:t>nové aktivity </a:t>
            </a:r>
            <a:r>
              <a:rPr lang="cs-CZ" sz="3200" dirty="0">
                <a:solidFill>
                  <a:srgbClr val="000000"/>
                </a:solidFill>
                <a:latin typeface="Calibri" panose="020F0502020204030204" pitchFamily="34" charset="0"/>
              </a:rPr>
              <a:t>(hlavní a vedlejší) projektu, které nebyly popsány v žádosti při jejím prvním podání (např. ve Studii proveditelnosti), aktivity projektu definují Specifická pravidla.</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145590624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Změnové řízení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184594" y="1968323"/>
            <a:ext cx="10257997" cy="3854961"/>
          </a:xfrm>
        </p:spPr>
        <p:txBody>
          <a:bodyPr>
            <a:normAutofit/>
          </a:bodyPr>
          <a:lstStyle/>
          <a:p>
            <a:pPr marL="0" indent="0" algn="just">
              <a:buNone/>
            </a:pPr>
            <a:r>
              <a:rPr lang="cs-CZ" sz="3200" b="1" dirty="0">
                <a:solidFill>
                  <a:srgbClr val="002060"/>
                </a:solidFill>
                <a:latin typeface="Calibri" panose="020F0502020204030204" pitchFamily="34" charset="0"/>
              </a:rPr>
              <a:t>Změny výdajů na stavební práce - vícepráce</a:t>
            </a:r>
            <a:endParaRPr lang="cs-CZ" sz="3600" dirty="0">
              <a:solidFill>
                <a:srgbClr val="000000"/>
              </a:solidFill>
              <a:latin typeface="Calibri" panose="020F0502020204030204" pitchFamily="34" charset="0"/>
            </a:endParaRP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Obecně platí pravidlo možnosti financování víceprací max. do výše vykázaných méněprací (v téže zakázce, ve způsobilých výdajích).</a:t>
            </a: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Financování víceprací je možné, pokud nebudou navýšeny celkové schválené výdaje na stavební práce ani CZV projektu.</a:t>
            </a: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Dále platí, že není možné jako vícepráce nárokovat celé nové aktivity/stavební objekty, které nebyly předmětem prvního podání žádosti.</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403746015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Změnové řízení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184594" y="1968323"/>
            <a:ext cx="10257997" cy="4131086"/>
          </a:xfrm>
        </p:spPr>
        <p:txBody>
          <a:bodyPr>
            <a:normAutofit lnSpcReduction="10000"/>
          </a:bodyPr>
          <a:lstStyle/>
          <a:p>
            <a:pPr marL="0" indent="0" algn="just">
              <a:buNone/>
            </a:pPr>
            <a:r>
              <a:rPr lang="cs-CZ" sz="3200" b="1" dirty="0">
                <a:solidFill>
                  <a:srgbClr val="002060"/>
                </a:solidFill>
                <a:latin typeface="Calibri" panose="020F0502020204030204" pitchFamily="34" charset="0"/>
              </a:rPr>
              <a:t>Změny výdajů na stavební práce - vícepráce</a:t>
            </a:r>
            <a:endParaRPr lang="cs-CZ" sz="3600" dirty="0">
              <a:solidFill>
                <a:srgbClr val="000000"/>
              </a:solidFill>
              <a:latin typeface="Calibri" panose="020F0502020204030204" pitchFamily="34" charset="0"/>
            </a:endParaRP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Nelze účelově generovat méněpráce za účelem získání prostředků na rozšíření projektu. </a:t>
            </a: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Podmínkou uplatnění víceprací je uzavřený dodatek ke SoD                          v souladu se zákonem č. 134/2016 Sb., o zadávání veřejných zakázek, ve znění pozdějších předpisů (ZZVZ), případně dle Metodického pokynu pro oblast zadávání zakázek (MPZ). </a:t>
            </a: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Příjemce k příslušné zakázce do modulu VZ nahraje dodatek ke SoD včetně příloh (změnový list se všemi požadovanými údaji, aktualizovaný kompletní rozpočet, atd.).</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358713234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Změnové řízení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184594" y="1968323"/>
            <a:ext cx="10257997" cy="4131086"/>
          </a:xfrm>
        </p:spPr>
        <p:txBody>
          <a:bodyPr>
            <a:normAutofit/>
          </a:bodyPr>
          <a:lstStyle/>
          <a:p>
            <a:pPr marL="0" indent="0" algn="just">
              <a:buNone/>
            </a:pPr>
            <a:r>
              <a:rPr lang="cs-CZ" sz="3200" b="1" dirty="0">
                <a:solidFill>
                  <a:srgbClr val="002060"/>
                </a:solidFill>
                <a:latin typeface="Calibri" panose="020F0502020204030204" pitchFamily="34" charset="0"/>
              </a:rPr>
              <a:t>Změny výdajů na stavební práce - vícepráce</a:t>
            </a:r>
            <a:endParaRPr lang="cs-CZ" sz="3600" dirty="0">
              <a:solidFill>
                <a:srgbClr val="000000"/>
              </a:solidFill>
              <a:latin typeface="Calibri" panose="020F0502020204030204" pitchFamily="34" charset="0"/>
            </a:endParaRP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Položkové vícenáklady (vícepráce) lze nárokovat pouze v případech, kdy se jedná o objektivní, věcně správné výdaje, které jsou nutné pro realizaci díla, a k naplnění cílů a parametrů projektu. </a:t>
            </a: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Současně se musí jednat o změny, které jsou v souladu                               se ZZVZ/MPZ.</a:t>
            </a:r>
          </a:p>
          <a:p>
            <a:pPr algn="just">
              <a:defRPr/>
            </a:pPr>
            <a:r>
              <a:rPr lang="cs-CZ" dirty="0">
                <a:solidFill>
                  <a:srgbClr val="000000"/>
                </a:solidFill>
                <a:latin typeface="Calibri" panose="020F0502020204030204" pitchFamily="34" charset="0"/>
              </a:rPr>
              <a:t>U zakázek administrovaných mimo režim zákona se postupuje analogicky. </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133293138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Změnové řízení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184594" y="1968323"/>
            <a:ext cx="10257997" cy="4131086"/>
          </a:xfrm>
        </p:spPr>
        <p:txBody>
          <a:bodyPr>
            <a:normAutofit/>
          </a:bodyPr>
          <a:lstStyle/>
          <a:p>
            <a:pPr marL="0" indent="0" algn="just">
              <a:buNone/>
            </a:pPr>
            <a:r>
              <a:rPr lang="cs-CZ" sz="3500" b="1" dirty="0">
                <a:solidFill>
                  <a:srgbClr val="002060"/>
                </a:solidFill>
                <a:latin typeface="Calibri" panose="020F0502020204030204" pitchFamily="34" charset="0"/>
              </a:rPr>
              <a:t>Změny výdajů na stavební práce - vícepráce</a:t>
            </a:r>
            <a:endParaRPr lang="cs-CZ" sz="3500" dirty="0">
              <a:solidFill>
                <a:srgbClr val="000000"/>
              </a:solidFill>
              <a:latin typeface="Calibri" panose="020F0502020204030204" pitchFamily="34" charset="0"/>
            </a:endParaRP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ŽoZ na financování výdajů dle uzavřených dodatků může být podána nejpozději s datem ukončení etapy/sledovaného období, před podáním ZoR/ŽoP. </a:t>
            </a:r>
          </a:p>
          <a:p>
            <a:pPr algn="just">
              <a:defRPr/>
            </a:pPr>
            <a:r>
              <a:rPr lang="cs-CZ" dirty="0">
                <a:solidFill>
                  <a:srgbClr val="000000"/>
                </a:solidFill>
                <a:latin typeface="Calibri" panose="020F0502020204030204" pitchFamily="34" charset="0"/>
              </a:rPr>
              <a:t>VK NPO 3.3. posoudí výše uvedenou věcnost, rozsah a nutnost víceprací a v případě, že se bude jednat o řádně odůvodněné,                   a z hlediska projektu nutné vícepráce, potom budou tyto změny projektu odsouhlaseny. </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421940855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005C68CB-FD61-71DB-5991-F00231302289}"/>
              </a:ext>
            </a:extLst>
          </p:cNvPr>
          <p:cNvSpPr>
            <a:spLocks noGrp="1"/>
          </p:cNvSpPr>
          <p:nvPr>
            <p:ph idx="1"/>
          </p:nvPr>
        </p:nvSpPr>
        <p:spPr/>
        <p:txBody>
          <a:bodyPr>
            <a:noAutofit/>
          </a:bodyPr>
          <a:lstStyle/>
          <a:p>
            <a:pPr algn="just"/>
            <a:r>
              <a:rPr lang="cs-CZ" b="0" i="0" u="none" strike="noStrike" baseline="0" dirty="0">
                <a:solidFill>
                  <a:srgbClr val="000000"/>
                </a:solidFill>
                <a:latin typeface="Calibri" panose="020F0502020204030204" pitchFamily="34" charset="0"/>
              </a:rPr>
              <a:t>VK NPO 3.3 </a:t>
            </a:r>
            <a:r>
              <a:rPr lang="cs-CZ" b="1" i="0" u="none" strike="noStrike" baseline="0" dirty="0">
                <a:solidFill>
                  <a:srgbClr val="000000"/>
                </a:solidFill>
                <a:latin typeface="Calibri" panose="020F0502020204030204" pitchFamily="34" charset="0"/>
              </a:rPr>
              <a:t>o schválení nebo zamítnutí </a:t>
            </a:r>
            <a:r>
              <a:rPr lang="cs-CZ" b="0" i="0" u="none" strike="noStrike" baseline="0" dirty="0">
                <a:solidFill>
                  <a:srgbClr val="000000"/>
                </a:solidFill>
                <a:latin typeface="Calibri" panose="020F0502020204030204" pitchFamily="34" charset="0"/>
              </a:rPr>
              <a:t>ŽoZ musí rozhodnout </a:t>
            </a:r>
            <a:r>
              <a:rPr lang="cs-CZ" b="1" i="0" u="none" strike="noStrike" baseline="0" dirty="0">
                <a:solidFill>
                  <a:srgbClr val="000000"/>
                </a:solidFill>
                <a:latin typeface="Calibri" panose="020F0502020204030204" pitchFamily="34" charset="0"/>
              </a:rPr>
              <a:t>do 20 pracovních dní </a:t>
            </a:r>
            <a:r>
              <a:rPr lang="cs-CZ" i="0" u="none" strike="noStrike" baseline="0" dirty="0">
                <a:solidFill>
                  <a:srgbClr val="000000"/>
                </a:solidFill>
                <a:latin typeface="Calibri" panose="020F0502020204030204" pitchFamily="34" charset="0"/>
              </a:rPr>
              <a:t>od jejího podání</a:t>
            </a:r>
            <a:r>
              <a:rPr lang="cs-CZ" dirty="0">
                <a:solidFill>
                  <a:srgbClr val="000000"/>
                </a:solidFill>
                <a:latin typeface="Calibri" panose="020F0502020204030204" pitchFamily="34" charset="0"/>
              </a:rPr>
              <a:t>.</a:t>
            </a:r>
            <a:r>
              <a:rPr lang="cs-CZ" i="0" u="none" strike="noStrike" baseline="0" dirty="0">
                <a:solidFill>
                  <a:srgbClr val="000000"/>
                </a:solidFill>
                <a:latin typeface="Calibri" panose="020F0502020204030204" pitchFamily="34" charset="0"/>
              </a:rPr>
              <a:t> </a:t>
            </a:r>
          </a:p>
          <a:p>
            <a:pPr algn="just"/>
            <a:r>
              <a:rPr lang="cs-CZ" dirty="0">
                <a:solidFill>
                  <a:srgbClr val="000000"/>
                </a:solidFill>
                <a:latin typeface="Calibri" panose="020F0502020204030204" pitchFamily="34" charset="0"/>
              </a:rPr>
              <a:t>Příjemce je v případě potřeby požádán ve stejné lhůtě, aby </a:t>
            </a:r>
            <a:r>
              <a:rPr lang="cs-CZ" b="1" dirty="0">
                <a:solidFill>
                  <a:srgbClr val="000000"/>
                </a:solidFill>
                <a:latin typeface="Calibri" panose="020F0502020204030204" pitchFamily="34" charset="0"/>
              </a:rPr>
              <a:t>formou depeše </a:t>
            </a:r>
            <a:r>
              <a:rPr lang="cs-CZ" b="0" i="0" u="none" strike="noStrike" baseline="0" dirty="0">
                <a:solidFill>
                  <a:srgbClr val="000000"/>
                </a:solidFill>
                <a:latin typeface="Calibri" panose="020F0502020204030204" pitchFamily="34" charset="0"/>
              </a:rPr>
              <a:t>v MS2014+ doložil do 5 pracovních dnů informace.</a:t>
            </a:r>
          </a:p>
          <a:p>
            <a:pPr algn="just"/>
            <a:r>
              <a:rPr lang="cs-CZ" dirty="0">
                <a:solidFill>
                  <a:srgbClr val="000000"/>
                </a:solidFill>
                <a:latin typeface="Calibri" panose="020F0502020204030204" pitchFamily="34" charset="0"/>
              </a:rPr>
              <a:t>Příjemce může požádat </a:t>
            </a:r>
            <a:r>
              <a:rPr lang="cs-CZ" b="1" dirty="0">
                <a:solidFill>
                  <a:srgbClr val="000000"/>
                </a:solidFill>
                <a:latin typeface="Calibri" panose="020F0502020204030204" pitchFamily="34" charset="0"/>
              </a:rPr>
              <a:t>formou depeše </a:t>
            </a:r>
            <a:r>
              <a:rPr lang="cs-CZ" b="0" i="0" u="none" strike="noStrike" baseline="0" dirty="0">
                <a:solidFill>
                  <a:srgbClr val="000000"/>
                </a:solidFill>
                <a:latin typeface="Calibri" panose="020F0502020204030204" pitchFamily="34" charset="0"/>
              </a:rPr>
              <a:t>v MS2014+ </a:t>
            </a:r>
            <a:r>
              <a:rPr lang="cs-CZ" dirty="0">
                <a:solidFill>
                  <a:srgbClr val="000000"/>
                </a:solidFill>
                <a:latin typeface="Calibri" panose="020F0502020204030204" pitchFamily="34" charset="0"/>
              </a:rPr>
              <a:t>o prodloužení lhůty k doplnění.</a:t>
            </a:r>
          </a:p>
          <a:p>
            <a:pPr algn="just"/>
            <a:r>
              <a:rPr lang="cs-CZ" b="0" i="0" u="none" strike="noStrike" baseline="0" dirty="0">
                <a:solidFill>
                  <a:srgbClr val="000000"/>
                </a:solidFill>
                <a:latin typeface="Calibri" panose="020F0502020204030204" pitchFamily="34" charset="0"/>
              </a:rPr>
              <a:t>Příjemce po schválení ŽoZ, které zakládají změnu PA , obdrží depeší informaci o vydání nového PA, který má nyní k dispozici v MS2014+.</a:t>
            </a:r>
          </a:p>
          <a:p>
            <a:endParaRPr lang="cs-CZ" b="0" i="0" u="none" strike="noStrike" baseline="0" dirty="0">
              <a:solidFill>
                <a:srgbClr val="000000"/>
              </a:solidFill>
              <a:latin typeface="Calibri" panose="020F0502020204030204" pitchFamily="34" charset="0"/>
            </a:endParaRPr>
          </a:p>
          <a:p>
            <a:endParaRPr lang="cs-CZ" b="0" i="0" u="none" strike="noStrike" baseline="0" dirty="0">
              <a:solidFill>
                <a:srgbClr val="000000"/>
              </a:solidFill>
              <a:latin typeface="Calibri" panose="020F0502020204030204" pitchFamily="34" charset="0"/>
            </a:endParaRPr>
          </a:p>
          <a:p>
            <a:endParaRPr lang="cs-CZ" dirty="0">
              <a:solidFill>
                <a:srgbClr val="000000"/>
              </a:solidFill>
              <a:latin typeface="Calibri" panose="020F0502020204030204" pitchFamily="34" charset="0"/>
            </a:endParaRPr>
          </a:p>
        </p:txBody>
      </p:sp>
      <p:sp>
        <p:nvSpPr>
          <p:cNvPr id="4" name="Nadpis 1">
            <a:extLst>
              <a:ext uri="{FF2B5EF4-FFF2-40B4-BE49-F238E27FC236}">
                <a16:creationId xmlns:a16="http://schemas.microsoft.com/office/drawing/2014/main" id="{A5BC07D5-53B8-F9E3-2A5B-095126A3438A}"/>
              </a:ext>
            </a:extLst>
          </p:cNvPr>
          <p:cNvSpPr>
            <a:spLocks noGrp="1"/>
          </p:cNvSpPr>
          <p:nvPr>
            <p:ph type="title"/>
          </p:nvPr>
        </p:nvSpPr>
        <p:spPr>
          <a:xfrm>
            <a:off x="838200" y="365125"/>
            <a:ext cx="1051560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Rozhodnutí o změně</a:t>
            </a:r>
          </a:p>
        </p:txBody>
      </p:sp>
      <p:pic>
        <p:nvPicPr>
          <p:cNvPr id="5" name="Obrázek 4">
            <a:extLst>
              <a:ext uri="{FF2B5EF4-FFF2-40B4-BE49-F238E27FC236}">
                <a16:creationId xmlns:a16="http://schemas.microsoft.com/office/drawing/2014/main" id="{73D53842-0D72-44EE-E3D0-FB0B1FFA86C4}"/>
              </a:ext>
            </a:extLst>
          </p:cNvPr>
          <p:cNvPicPr>
            <a:picLocks noChangeAspect="1"/>
          </p:cNvPicPr>
          <p:nvPr/>
        </p:nvPicPr>
        <p:blipFill>
          <a:blip r:embed="rId3"/>
          <a:stretch>
            <a:fillRect/>
          </a:stretch>
        </p:blipFill>
        <p:spPr>
          <a:xfrm>
            <a:off x="2851986" y="6176963"/>
            <a:ext cx="6945158" cy="681037"/>
          </a:xfrm>
          <a:prstGeom prst="rect">
            <a:avLst/>
          </a:prstGeom>
        </p:spPr>
      </p:pic>
    </p:spTree>
    <p:extLst>
      <p:ext uri="{BB962C8B-B14F-4D97-AF65-F5344CB8AC3E}">
        <p14:creationId xmlns:p14="http://schemas.microsoft.com/office/powerpoint/2010/main" val="930275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Dokumenty nutné k přípravě právního aktu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613952" y="2026055"/>
            <a:ext cx="10998927" cy="3961359"/>
          </a:xfrm>
        </p:spPr>
        <p:txBody>
          <a:bodyPr>
            <a:normAutofit/>
          </a:bodyPr>
          <a:lstStyle/>
          <a:p>
            <a:pPr algn="just">
              <a:spcBef>
                <a:spcPts val="1800"/>
              </a:spcBef>
              <a:buFont typeface="Wingdings" panose="05000000000000000000" pitchFamily="2" charset="2"/>
              <a:buChar char="ü"/>
            </a:pPr>
            <a:r>
              <a:rPr lang="cs-CZ" b="1" dirty="0">
                <a:solidFill>
                  <a:srgbClr val="002060"/>
                </a:solidFill>
                <a:effectLst/>
                <a:latin typeface="Calibri" panose="020F0502020204030204" pitchFamily="34" charset="0"/>
                <a:ea typeface="Calibri" panose="020F0502020204030204" pitchFamily="34" charset="0"/>
              </a:rPr>
              <a:t>Stavební povolení s vyznačeným nabytím právní moci </a:t>
            </a:r>
            <a:r>
              <a:rPr lang="cs-CZ" dirty="0">
                <a:effectLst/>
                <a:latin typeface="Calibri" panose="020F0502020204030204" pitchFamily="34" charset="0"/>
                <a:ea typeface="Calibri" panose="020F0502020204030204" pitchFamily="34" charset="0"/>
              </a:rPr>
              <a:t>či obdobný dokument dle stavebního zákona.</a:t>
            </a:r>
          </a:p>
          <a:p>
            <a:pPr algn="just">
              <a:spcBef>
                <a:spcPts val="1800"/>
              </a:spcBef>
              <a:buFont typeface="Wingdings" panose="05000000000000000000" pitchFamily="2" charset="2"/>
              <a:buChar char="ü"/>
            </a:pPr>
            <a:r>
              <a:rPr lang="cs-CZ" dirty="0">
                <a:effectLst/>
                <a:latin typeface="Calibri" panose="020F0502020204030204" pitchFamily="34" charset="0"/>
                <a:ea typeface="Calibri" panose="020F0502020204030204" pitchFamily="34" charset="0"/>
              </a:rPr>
              <a:t>Čestné prohlášení k vyloučení střetu zájmů.</a:t>
            </a:r>
          </a:p>
          <a:p>
            <a:pPr algn="just">
              <a:spcBef>
                <a:spcPts val="1800"/>
              </a:spcBef>
              <a:buFont typeface="Wingdings" panose="05000000000000000000" pitchFamily="2" charset="2"/>
              <a:buChar char="ü"/>
            </a:pPr>
            <a:r>
              <a:rPr lang="cs-CZ" dirty="0">
                <a:effectLst/>
                <a:latin typeface="Calibri" panose="020F0502020204030204" pitchFamily="34" charset="0"/>
                <a:ea typeface="Calibri" panose="020F0502020204030204" pitchFamily="34" charset="0"/>
              </a:rPr>
              <a:t>Pověření k výkonu SOHZ u subjektu, který nebyl pověřen v době podání žádosti o podporu (</a:t>
            </a:r>
            <a:r>
              <a:rPr lang="cs-CZ" dirty="0">
                <a:latin typeface="Calibri" panose="020F0502020204030204" pitchFamily="34" charset="0"/>
              </a:rPr>
              <a:t>Pověření s dílčími náležitostmi čl. 4 Rozhodnutí Komise), VP typ II a typ III, doložení navazujícího pověření VP typ I                       je podmínkou nejpozději před proplacením vyúčtování v podané Žádosti o platbu</a:t>
            </a:r>
            <a:r>
              <a:rPr lang="cs-CZ" sz="2400" dirty="0">
                <a:latin typeface="Calibri" panose="020F0502020204030204" pitchFamily="34" charset="0"/>
                <a:ea typeface="Calibri" panose="020F0502020204030204" pitchFamily="34" charset="0"/>
              </a:rPr>
              <a:t>. </a:t>
            </a:r>
            <a:endParaRPr lang="cs-CZ" sz="2400" dirty="0">
              <a:effectLst/>
              <a:latin typeface="Calibri" panose="020F0502020204030204" pitchFamily="34" charset="0"/>
              <a:ea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690975" y="5998999"/>
            <a:ext cx="7045182" cy="681146"/>
          </a:xfrm>
          <a:prstGeom prst="rect">
            <a:avLst/>
          </a:prstGeom>
        </p:spPr>
      </p:pic>
    </p:spTree>
    <p:extLst>
      <p:ext uri="{BB962C8B-B14F-4D97-AF65-F5344CB8AC3E}">
        <p14:creationId xmlns:p14="http://schemas.microsoft.com/office/powerpoint/2010/main" val="230257175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Veřejné zakázky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184594" y="1968323"/>
            <a:ext cx="10257997" cy="4131086"/>
          </a:xfrm>
        </p:spPr>
        <p:txBody>
          <a:bodyPr>
            <a:normAutofit lnSpcReduction="10000"/>
          </a:bodyPr>
          <a:lstStyle/>
          <a:p>
            <a:pPr marL="0" indent="0" algn="just">
              <a:buNone/>
            </a:pPr>
            <a:r>
              <a:rPr lang="cs-CZ" sz="3200" b="1" dirty="0">
                <a:solidFill>
                  <a:srgbClr val="002060"/>
                </a:solidFill>
                <a:latin typeface="Calibri" panose="020F0502020204030204" pitchFamily="34" charset="0"/>
              </a:rPr>
              <a:t>Legislativa</a:t>
            </a:r>
            <a:endParaRPr lang="cs-CZ" sz="3600" dirty="0">
              <a:solidFill>
                <a:srgbClr val="000000"/>
              </a:solidFill>
              <a:latin typeface="Calibri" panose="020F0502020204030204" pitchFamily="34" charset="0"/>
            </a:endParaRPr>
          </a:p>
          <a:p>
            <a:pPr algn="just">
              <a:buFont typeface="Wingdings" panose="05000000000000000000" pitchFamily="2" charset="2"/>
              <a:buChar char="ü"/>
              <a:defRPr/>
            </a:pPr>
            <a:r>
              <a:rPr lang="cs-CZ" dirty="0">
                <a:solidFill>
                  <a:srgbClr val="000000"/>
                </a:solidFill>
                <a:latin typeface="Calibri" panose="020F0502020204030204" pitchFamily="34" charset="0"/>
              </a:rPr>
              <a:t>Zákon č. 134/2016 sb., o zadávaní veřejných zakázek.</a:t>
            </a:r>
          </a:p>
          <a:p>
            <a:pPr algn="just">
              <a:buFont typeface="Wingdings" panose="05000000000000000000" pitchFamily="2" charset="2"/>
              <a:buChar char="ü"/>
              <a:defRPr/>
            </a:pPr>
            <a:r>
              <a:rPr lang="cs-CZ" dirty="0">
                <a:solidFill>
                  <a:srgbClr val="000000"/>
                </a:solidFill>
                <a:latin typeface="Calibri" panose="020F0502020204030204" pitchFamily="34" charset="0"/>
              </a:rPr>
              <a:t>Nařízení vlády č. 172/2016 sb., o stanovení finančních limitů               a částek  pro účely ZZVZ.</a:t>
            </a:r>
          </a:p>
          <a:p>
            <a:pPr algn="just">
              <a:buFont typeface="Wingdings" panose="05000000000000000000" pitchFamily="2" charset="2"/>
              <a:buChar char="ü"/>
              <a:defRPr/>
            </a:pPr>
            <a:r>
              <a:rPr lang="cs-CZ" dirty="0">
                <a:solidFill>
                  <a:srgbClr val="000000"/>
                </a:solidFill>
                <a:latin typeface="Calibri" panose="020F0502020204030204" pitchFamily="34" charset="0"/>
              </a:rPr>
              <a:t>Obecná pravidla pro žadatele a příjemce, Příloha č. 1 Obecných pravidel pro žadatele a příjemce, Metodický pokyn pro oblast zadávání zakázek.</a:t>
            </a:r>
          </a:p>
          <a:p>
            <a:pPr marL="0" indent="0" algn="just">
              <a:buNone/>
              <a:defRPr/>
            </a:pPr>
            <a:r>
              <a:rPr lang="cs-CZ" dirty="0">
                <a:solidFill>
                  <a:srgbClr val="000000"/>
                </a:solidFill>
                <a:latin typeface="Calibri" panose="020F0502020204030204" pitchFamily="34" charset="0"/>
              </a:rPr>
              <a:t>Nepožadovat po PM a specialistovi na kontrolu VZ informace k zadání zakázky, konzultace apod. obdržíte maximálně odkaz na výše uvedenou legislativu.</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424219245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21F0548A-EB07-F3D7-3F36-C9CDD52DDE13}"/>
              </a:ext>
            </a:extLst>
          </p:cNvPr>
          <p:cNvSpPr>
            <a:spLocks noGrp="1"/>
          </p:cNvSpPr>
          <p:nvPr>
            <p:ph idx="1"/>
          </p:nvPr>
        </p:nvSpPr>
        <p:spPr/>
        <p:txBody>
          <a:bodyPr>
            <a:normAutofit lnSpcReduction="10000"/>
          </a:bodyPr>
          <a:lstStyle/>
          <a:p>
            <a:pPr marL="0" indent="0" algn="just">
              <a:lnSpc>
                <a:spcPct val="107000"/>
              </a:lnSpc>
              <a:spcAft>
                <a:spcPts val="800"/>
              </a:spcAft>
              <a:buNone/>
            </a:pPr>
            <a:r>
              <a:rPr lang="cs-CZ" kern="100" dirty="0">
                <a:effectLst/>
                <a:latin typeface="Calibri" panose="020F0502020204030204" pitchFamily="34" charset="0"/>
                <a:ea typeface="Calibri" panose="020F0502020204030204" pitchFamily="34" charset="0"/>
                <a:cs typeface="Calibri" panose="020F0502020204030204" pitchFamily="34" charset="0"/>
              </a:rPr>
              <a:t>Žadatelé/příjemci při zadávání zakázek nespadajících pod působnost ZZVZ/ZVZ, jsou povinni postupovat v souladu s Metodickým pokynem pro oblast zadávání zakázek (dále jen „MPZ“), který je </a:t>
            </a:r>
            <a:r>
              <a:rPr lang="cs-CZ" kern="100" dirty="0">
                <a:latin typeface="Calibri" panose="020F0502020204030204" pitchFamily="34" charset="0"/>
                <a:ea typeface="Calibri" panose="020F0502020204030204" pitchFamily="34" charset="0"/>
                <a:cs typeface="Calibri" panose="020F0502020204030204" pitchFamily="34" charset="0"/>
              </a:rPr>
              <a:t>p</a:t>
            </a:r>
            <a:r>
              <a:rPr lang="cs-CZ" kern="100" dirty="0">
                <a:effectLst/>
                <a:latin typeface="Calibri" panose="020F0502020204030204" pitchFamily="34" charset="0"/>
                <a:ea typeface="Calibri" panose="020F0502020204030204" pitchFamily="34" charset="0"/>
                <a:cs typeface="Calibri" panose="020F0502020204030204" pitchFamily="34" charset="0"/>
              </a:rPr>
              <a:t>řílohou č. 1 Obecných pravidel, a dodržovat požadavky, které jsou nad rámec MPZ v Obecných nebo Specifických pravidlech.</a:t>
            </a:r>
            <a:endParaRPr lang="cs-CZ"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Font typeface="Wingdings" panose="05000000000000000000" pitchFamily="2" charset="2"/>
              <a:buChar char="ü"/>
            </a:pPr>
            <a:r>
              <a:rPr lang="cs-CZ" b="1" dirty="0"/>
              <a:t>Správné určení režimu zakázky (dle MPZ) podle předpokládané hodnoty:</a:t>
            </a:r>
          </a:p>
          <a:p>
            <a:pPr marL="0" indent="0" algn="just">
              <a:buNone/>
            </a:pPr>
            <a:r>
              <a:rPr lang="cs-CZ" dirty="0"/>
              <a:t>a) malého rozsahu</a:t>
            </a:r>
          </a:p>
          <a:p>
            <a:pPr marL="0" indent="0" algn="just">
              <a:buNone/>
            </a:pPr>
            <a:r>
              <a:rPr lang="cs-CZ" dirty="0"/>
              <a:t>b) vyšší hodnoty</a:t>
            </a:r>
          </a:p>
          <a:p>
            <a:pPr marL="0" indent="0">
              <a:buNone/>
            </a:pPr>
            <a:endParaRPr lang="cs-CZ" dirty="0"/>
          </a:p>
        </p:txBody>
      </p:sp>
      <p:sp>
        <p:nvSpPr>
          <p:cNvPr id="5" name="Nadpis 1">
            <a:extLst>
              <a:ext uri="{FF2B5EF4-FFF2-40B4-BE49-F238E27FC236}">
                <a16:creationId xmlns:a16="http://schemas.microsoft.com/office/drawing/2014/main" id="{877B6105-5F04-B226-56E0-4942D217257C}"/>
              </a:ext>
            </a:extLst>
          </p:cNvPr>
          <p:cNvSpPr>
            <a:spLocks noGrp="1"/>
          </p:cNvSpPr>
          <p:nvPr>
            <p:ph type="title"/>
          </p:nvPr>
        </p:nvSpPr>
        <p:spPr>
          <a:xfrm>
            <a:off x="838200" y="365125"/>
            <a:ext cx="1051560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Veřejné zakázky </a:t>
            </a:r>
          </a:p>
        </p:txBody>
      </p:sp>
    </p:spTree>
    <p:extLst>
      <p:ext uri="{BB962C8B-B14F-4D97-AF65-F5344CB8AC3E}">
        <p14:creationId xmlns:p14="http://schemas.microsoft.com/office/powerpoint/2010/main" val="380419914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21F0548A-EB07-F3D7-3F36-C9CDD52DDE13}"/>
              </a:ext>
            </a:extLst>
          </p:cNvPr>
          <p:cNvSpPr>
            <a:spLocks noGrp="1"/>
          </p:cNvSpPr>
          <p:nvPr>
            <p:ph idx="1"/>
          </p:nvPr>
        </p:nvSpPr>
        <p:spPr/>
        <p:txBody>
          <a:bodyPr>
            <a:normAutofit lnSpcReduction="10000"/>
          </a:bodyPr>
          <a:lstStyle/>
          <a:p>
            <a:pPr marL="0" indent="0" algn="just">
              <a:buNone/>
            </a:pPr>
            <a:r>
              <a:rPr lang="cs-CZ" sz="2400" kern="100" dirty="0">
                <a:effectLst/>
                <a:latin typeface="Calibri" panose="020F0502020204030204" pitchFamily="34" charset="0"/>
                <a:ea typeface="Calibri" panose="020F0502020204030204" pitchFamily="34" charset="0"/>
                <a:cs typeface="Calibri" panose="020F0502020204030204" pitchFamily="34" charset="0"/>
              </a:rPr>
              <a:t>Zakázkou malého rozsahu je zakázka, jejíž předpokládaná hodnota je rovna nebo nižší</a:t>
            </a:r>
          </a:p>
          <a:p>
            <a:pPr algn="just"/>
            <a:r>
              <a:rPr lang="cs-CZ" sz="2400" kern="100" dirty="0">
                <a:effectLst/>
                <a:latin typeface="Calibri" panose="020F0502020204030204" pitchFamily="34" charset="0"/>
                <a:ea typeface="Calibri" panose="020F0502020204030204" pitchFamily="34" charset="0"/>
                <a:cs typeface="Calibri" panose="020F0502020204030204" pitchFamily="34" charset="0"/>
              </a:rPr>
              <a:t>než 2 000 000 Kč bez DPH v případě zakázky na dodávky a/nebo služby </a:t>
            </a:r>
          </a:p>
          <a:p>
            <a:pPr algn="just"/>
            <a:r>
              <a:rPr lang="cs-CZ" sz="2400" kern="100" dirty="0">
                <a:effectLst/>
                <a:latin typeface="Calibri" panose="020F0502020204030204" pitchFamily="34" charset="0"/>
                <a:ea typeface="Calibri" panose="020F0502020204030204" pitchFamily="34" charset="0"/>
                <a:cs typeface="Calibri" panose="020F0502020204030204" pitchFamily="34" charset="0"/>
              </a:rPr>
              <a:t>nebo 6 000 000 Kč bez DPH v případě zakázky na stavební práce.</a:t>
            </a:r>
          </a:p>
          <a:p>
            <a:pPr algn="just"/>
            <a:r>
              <a:rPr lang="cs-CZ" sz="2400" b="1" kern="100" dirty="0">
                <a:effectLst/>
                <a:latin typeface="Calibri" panose="020F0502020204030204" pitchFamily="34" charset="0"/>
                <a:ea typeface="Calibri" panose="020F0502020204030204" pitchFamily="34" charset="0"/>
                <a:cs typeface="Times New Roman" panose="02020603050405020304" pitchFamily="18" charset="0"/>
              </a:rPr>
              <a:t>Od 3. 4. 2025 jsou změny zákonných limitů</a:t>
            </a:r>
            <a:r>
              <a:rPr lang="cs-CZ" sz="2400" kern="100" dirty="0">
                <a:effectLst/>
                <a:latin typeface="Calibri" panose="020F0502020204030204" pitchFamily="34" charset="0"/>
                <a:ea typeface="Calibri" panose="020F0502020204030204" pitchFamily="34" charset="0"/>
                <a:cs typeface="Times New Roman" panose="02020603050405020304" pitchFamily="18" charset="0"/>
              </a:rPr>
              <a:t>:</a:t>
            </a:r>
          </a:p>
          <a:p>
            <a:pPr algn="just"/>
            <a:r>
              <a:rPr lang="cs-CZ" sz="2400" kern="100" dirty="0">
                <a:latin typeface="Calibri" panose="020F0502020204030204" pitchFamily="34" charset="0"/>
                <a:ea typeface="Calibri" panose="020F0502020204030204" pitchFamily="34" charset="0"/>
                <a:cs typeface="Times New Roman" panose="02020603050405020304" pitchFamily="18" charset="0"/>
              </a:rPr>
              <a:t>než </a:t>
            </a:r>
            <a:r>
              <a:rPr lang="cs-CZ" sz="2400" kern="100" dirty="0">
                <a:effectLst/>
                <a:latin typeface="Calibri" panose="020F0502020204030204" pitchFamily="34" charset="0"/>
                <a:ea typeface="Calibri" panose="020F0502020204030204" pitchFamily="34" charset="0"/>
                <a:cs typeface="Times New Roman" panose="02020603050405020304" pitchFamily="18" charset="0"/>
              </a:rPr>
              <a:t>3 000 000 Kč bez DPH u dodávek a služeb </a:t>
            </a:r>
          </a:p>
          <a:p>
            <a:pPr algn="just"/>
            <a:r>
              <a:rPr lang="cs-CZ" sz="2400" kern="100" dirty="0">
                <a:effectLst/>
                <a:latin typeface="Calibri" panose="020F0502020204030204" pitchFamily="34" charset="0"/>
                <a:ea typeface="Calibri" panose="020F0502020204030204" pitchFamily="34" charset="0"/>
                <a:cs typeface="Times New Roman" panose="02020603050405020304" pitchFamily="18" charset="0"/>
              </a:rPr>
              <a:t>nebo 9 000 000 Kč bez DPH v případě stavebních prací</a:t>
            </a:r>
          </a:p>
          <a:p>
            <a:pPr algn="just"/>
            <a:r>
              <a:rPr lang="cs-CZ" sz="2400" kern="100" dirty="0">
                <a:effectLst/>
                <a:latin typeface="Calibri" panose="020F0502020204030204" pitchFamily="34" charset="0"/>
                <a:ea typeface="Calibri" panose="020F0502020204030204" pitchFamily="34" charset="0"/>
                <a:cs typeface="Times New Roman" panose="02020603050405020304" pitchFamily="18" charset="0"/>
              </a:rPr>
              <a:t>se použijí pro VZMR, u kterých bude smlouva uzavřena ode dne účinnosti novely. </a:t>
            </a:r>
          </a:p>
          <a:p>
            <a:pPr algn="just"/>
            <a:r>
              <a:rPr lang="cs-CZ" sz="2400" kern="100" dirty="0">
                <a:effectLst/>
                <a:latin typeface="Calibri" panose="020F0502020204030204" pitchFamily="34" charset="0"/>
                <a:ea typeface="Calibri" panose="020F0502020204030204" pitchFamily="34" charset="0"/>
                <a:cs typeface="Times New Roman" panose="02020603050405020304" pitchFamily="18" charset="0"/>
              </a:rPr>
              <a:t>Rozhodující pro posouzení dodržení limitů pro VZMR je totiž podle § 16 odst. 5 a § 16 odst. 6 věta druhá okamžik zadání veřejné zakázky a cena uvedená                            ve smlouvě.</a:t>
            </a:r>
          </a:p>
          <a:p>
            <a:pPr marL="0" indent="0">
              <a:buNone/>
            </a:pPr>
            <a:endParaRPr lang="cs-CZ" dirty="0"/>
          </a:p>
        </p:txBody>
      </p:sp>
      <p:sp>
        <p:nvSpPr>
          <p:cNvPr id="5" name="Nadpis 1">
            <a:extLst>
              <a:ext uri="{FF2B5EF4-FFF2-40B4-BE49-F238E27FC236}">
                <a16:creationId xmlns:a16="http://schemas.microsoft.com/office/drawing/2014/main" id="{877B6105-5F04-B226-56E0-4942D217257C}"/>
              </a:ext>
            </a:extLst>
          </p:cNvPr>
          <p:cNvSpPr>
            <a:spLocks noGrp="1"/>
          </p:cNvSpPr>
          <p:nvPr>
            <p:ph type="title"/>
          </p:nvPr>
        </p:nvSpPr>
        <p:spPr>
          <a:xfrm>
            <a:off x="838200" y="365125"/>
            <a:ext cx="1051560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Veřejné zakázky </a:t>
            </a:r>
          </a:p>
        </p:txBody>
      </p:sp>
    </p:spTree>
    <p:extLst>
      <p:ext uri="{BB962C8B-B14F-4D97-AF65-F5344CB8AC3E}">
        <p14:creationId xmlns:p14="http://schemas.microsoft.com/office/powerpoint/2010/main" val="129188818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21F0548A-EB07-F3D7-3F36-C9CDD52DDE13}"/>
              </a:ext>
            </a:extLst>
          </p:cNvPr>
          <p:cNvSpPr>
            <a:spLocks noGrp="1"/>
          </p:cNvSpPr>
          <p:nvPr>
            <p:ph idx="1"/>
          </p:nvPr>
        </p:nvSpPr>
        <p:spPr/>
        <p:txBody>
          <a:bodyPr>
            <a:normAutofit fontScale="47500" lnSpcReduction="20000"/>
          </a:bodyPr>
          <a:lstStyle/>
          <a:p>
            <a:pPr algn="just">
              <a:lnSpc>
                <a:spcPct val="107000"/>
              </a:lnSpc>
              <a:spcAft>
                <a:spcPts val="800"/>
              </a:spcAft>
              <a:buFont typeface="Wingdings" panose="05000000000000000000" pitchFamily="2" charset="2"/>
              <a:buChar char="ü"/>
            </a:pPr>
            <a:r>
              <a:rPr lang="cs-CZ" sz="3800" b="1" kern="100" dirty="0">
                <a:effectLst/>
                <a:latin typeface="Calibri" panose="020F0502020204030204" pitchFamily="34" charset="0"/>
                <a:ea typeface="Calibri" panose="020F0502020204030204" pitchFamily="34" charset="0"/>
                <a:cs typeface="Calibri" panose="020F0502020204030204" pitchFamily="34" charset="0"/>
              </a:rPr>
              <a:t>Příjemci nejsou povinni postupy upravenými v MPZ zadávat zakázky malého rozsahu, jejichž předpokládaná hodnota je rovna nebo nižší než:</a:t>
            </a:r>
            <a:endParaRPr lang="cs-CZ" sz="38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3800" kern="100" dirty="0">
                <a:effectLst/>
                <a:latin typeface="Calibri" panose="020F0502020204030204" pitchFamily="34" charset="0"/>
                <a:ea typeface="Calibri" panose="020F0502020204030204" pitchFamily="34" charset="0"/>
                <a:cs typeface="Calibri" panose="020F0502020204030204" pitchFamily="34" charset="0"/>
              </a:rPr>
              <a:t>500 000,- Kč bez DPH </a:t>
            </a:r>
          </a:p>
          <a:p>
            <a:pPr algn="just">
              <a:lnSpc>
                <a:spcPct val="107000"/>
              </a:lnSpc>
              <a:spcAft>
                <a:spcPts val="800"/>
              </a:spcAft>
            </a:pPr>
            <a:r>
              <a:rPr lang="cs-CZ" sz="3800" kern="100" dirty="0">
                <a:effectLst/>
                <a:latin typeface="Calibri" panose="020F0502020204030204" pitchFamily="34" charset="0"/>
                <a:ea typeface="Calibri" panose="020F0502020204030204" pitchFamily="34" charset="0"/>
                <a:cs typeface="Calibri" panose="020F0502020204030204" pitchFamily="34" charset="0"/>
              </a:rPr>
              <a:t>nebo 2 000 000,- Kč bez DPH v případě zakázky na dodávky a/nebo služby </a:t>
            </a:r>
          </a:p>
          <a:p>
            <a:pPr algn="just">
              <a:lnSpc>
                <a:spcPct val="107000"/>
              </a:lnSpc>
              <a:spcAft>
                <a:spcPts val="800"/>
              </a:spcAft>
            </a:pPr>
            <a:r>
              <a:rPr lang="cs-CZ" sz="3800" kern="100" dirty="0">
                <a:effectLst/>
                <a:latin typeface="Calibri" panose="020F0502020204030204" pitchFamily="34" charset="0"/>
                <a:ea typeface="Calibri" panose="020F0502020204030204" pitchFamily="34" charset="0"/>
                <a:cs typeface="Calibri" panose="020F0502020204030204" pitchFamily="34" charset="0"/>
              </a:rPr>
              <a:t>nebo 6 000 000 Kč bez DPH v případě zakázky na stavební práce, pokud je zakázka zadávána příjemcem, který není zadavatelem podle § 4 odst. 1 až 3 ZZVZ a zároveň dotace poskytovaná na takovou zakázku není vyšší než 50 % peněžních prostředků, poskytnutých z rozpočtu veřejného zadavatele, z rozpočtu Evropské unie nebo veřejného rozpočtu cizího státu s výjimkou případů, kdy je zakázka plněna mimo území Evropské unie. </a:t>
            </a:r>
          </a:p>
          <a:p>
            <a:pPr algn="just">
              <a:lnSpc>
                <a:spcPct val="107000"/>
              </a:lnSpc>
              <a:spcAft>
                <a:spcPts val="800"/>
              </a:spcAft>
            </a:pPr>
            <a:r>
              <a:rPr lang="cs-CZ" sz="3800" kern="100" dirty="0">
                <a:effectLst/>
                <a:latin typeface="Calibri" panose="020F0502020204030204" pitchFamily="34" charset="0"/>
                <a:ea typeface="Calibri" panose="020F0502020204030204" pitchFamily="34" charset="0"/>
                <a:cs typeface="Calibri" panose="020F0502020204030204" pitchFamily="34" charset="0"/>
              </a:rPr>
              <a:t>Zvýšené limity pro VZMR (3 000 000 Kč bez DPH u dodávek a služeb nebo 9 000 000 Kč bez DPH v případě stavebních prací) se použijí pro VZMR, u kterých bude smlouva uzavřena ode dne účinnosti novely. Rozhodující pro posouzení dodržení limitů pro VZMR je totiž podle § 16 odst. 5 a § 16 odst. 6 věta druhá okamžik zadání veřejné zakázky a cena uvedená ve smlouvě.</a:t>
            </a:r>
          </a:p>
          <a:p>
            <a:pPr marL="0" indent="0" algn="just">
              <a:lnSpc>
                <a:spcPct val="107000"/>
              </a:lnSpc>
              <a:spcAft>
                <a:spcPts val="800"/>
              </a:spcAft>
              <a:buNone/>
            </a:pPr>
            <a:endParaRPr lang="cs-CZ"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sz="2400" dirty="0"/>
          </a:p>
        </p:txBody>
      </p:sp>
      <p:sp>
        <p:nvSpPr>
          <p:cNvPr id="5" name="Nadpis 1">
            <a:extLst>
              <a:ext uri="{FF2B5EF4-FFF2-40B4-BE49-F238E27FC236}">
                <a16:creationId xmlns:a16="http://schemas.microsoft.com/office/drawing/2014/main" id="{877B6105-5F04-B226-56E0-4942D217257C}"/>
              </a:ext>
            </a:extLst>
          </p:cNvPr>
          <p:cNvSpPr>
            <a:spLocks noGrp="1"/>
          </p:cNvSpPr>
          <p:nvPr>
            <p:ph type="title"/>
          </p:nvPr>
        </p:nvSpPr>
        <p:spPr>
          <a:xfrm>
            <a:off x="838200" y="365125"/>
            <a:ext cx="1051560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Veřejné zakázky </a:t>
            </a:r>
          </a:p>
        </p:txBody>
      </p:sp>
    </p:spTree>
    <p:extLst>
      <p:ext uri="{BB962C8B-B14F-4D97-AF65-F5344CB8AC3E}">
        <p14:creationId xmlns:p14="http://schemas.microsoft.com/office/powerpoint/2010/main" val="244336848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Veřejné zakázky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184594" y="1968323"/>
            <a:ext cx="10257997" cy="4131086"/>
          </a:xfrm>
        </p:spPr>
        <p:txBody>
          <a:bodyPr>
            <a:normAutofit lnSpcReduction="10000"/>
          </a:bodyPr>
          <a:lstStyle/>
          <a:p>
            <a:pPr marL="0" indent="0" algn="just">
              <a:buNone/>
            </a:pPr>
            <a:r>
              <a:rPr lang="cs-CZ" sz="3200" b="1" dirty="0">
                <a:solidFill>
                  <a:srgbClr val="002060"/>
                </a:solidFill>
                <a:latin typeface="Calibri" panose="020F0502020204030204" pitchFamily="34" charset="0"/>
              </a:rPr>
              <a:t>Předpokládaná hodnota zakázky</a:t>
            </a:r>
          </a:p>
          <a:p>
            <a:pPr algn="just">
              <a:buFont typeface="Wingdings" panose="05000000000000000000" pitchFamily="2" charset="2"/>
              <a:buChar char="ü"/>
              <a:defRPr/>
            </a:pPr>
            <a:r>
              <a:rPr lang="cs-CZ" sz="3200" dirty="0">
                <a:solidFill>
                  <a:srgbClr val="000000"/>
                </a:solidFill>
                <a:latin typeface="Calibri" panose="020F0502020204030204" pitchFamily="34" charset="0"/>
              </a:rPr>
              <a:t>uvádět přepokládanou hodnotu zakázky v zadávací dokumentaci,</a:t>
            </a:r>
          </a:p>
          <a:p>
            <a:pPr algn="just">
              <a:buFont typeface="Wingdings" panose="05000000000000000000" pitchFamily="2" charset="2"/>
              <a:buChar char="ü"/>
              <a:defRPr/>
            </a:pPr>
            <a:r>
              <a:rPr lang="cs-CZ" sz="3200" dirty="0">
                <a:solidFill>
                  <a:srgbClr val="000000"/>
                </a:solidFill>
                <a:latin typeface="Calibri" panose="020F0502020204030204" pitchFamily="34" charset="0"/>
              </a:rPr>
              <a:t>dokládat vždy podklady a výpočet ke stanovení výše předpokládané hodnoty, </a:t>
            </a:r>
          </a:p>
          <a:p>
            <a:pPr algn="just">
              <a:buFont typeface="Wingdings" panose="05000000000000000000" pitchFamily="2" charset="2"/>
              <a:buChar char="ü"/>
              <a:defRPr/>
            </a:pPr>
            <a:r>
              <a:rPr lang="cs-CZ" sz="3200" dirty="0">
                <a:solidFill>
                  <a:srgbClr val="000000"/>
                </a:solidFill>
                <a:latin typeface="Calibri" panose="020F0502020204030204" pitchFamily="34" charset="0"/>
              </a:rPr>
              <a:t>způsob stanovení předpokládané hodnoty musí obsahovat konkrétní údaje, ze kterých zadavatel vycházel, nestačí jenom písemné odůvodnění,</a:t>
            </a:r>
          </a:p>
          <a:p>
            <a:pPr algn="just">
              <a:buFont typeface="Wingdings" panose="05000000000000000000" pitchFamily="2" charset="2"/>
              <a:buChar char="ü"/>
              <a:defRPr/>
            </a:pPr>
            <a:r>
              <a:rPr lang="cs-CZ" sz="3200" dirty="0">
                <a:solidFill>
                  <a:srgbClr val="000000"/>
                </a:solidFill>
                <a:latin typeface="Calibri" panose="020F0502020204030204" pitchFamily="34" charset="0"/>
              </a:rPr>
              <a:t>do předpokládané hodnoty zakázky se nezahrnuje DPH.</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414553951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Veřejné zakázky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184594" y="1968323"/>
            <a:ext cx="10257997" cy="4131086"/>
          </a:xfrm>
        </p:spPr>
        <p:txBody>
          <a:bodyPr>
            <a:normAutofit fontScale="92500" lnSpcReduction="10000"/>
          </a:bodyPr>
          <a:lstStyle/>
          <a:p>
            <a:pPr marL="0" indent="0" algn="just">
              <a:buNone/>
            </a:pPr>
            <a:r>
              <a:rPr lang="cs-CZ" sz="3200" b="1" dirty="0">
                <a:solidFill>
                  <a:srgbClr val="002060"/>
                </a:solidFill>
                <a:latin typeface="Calibri" panose="020F0502020204030204" pitchFamily="34" charset="0"/>
              </a:rPr>
              <a:t>Administrativní ověření</a:t>
            </a:r>
            <a:r>
              <a:rPr lang="cs-CZ" sz="3200" dirty="0">
                <a:solidFill>
                  <a:srgbClr val="000000"/>
                </a:solidFill>
                <a:latin typeface="Calibri" panose="020F0502020204030204" pitchFamily="34" charset="0"/>
              </a:rPr>
              <a:t> </a:t>
            </a:r>
          </a:p>
          <a:p>
            <a:pPr marR="0" lvl="0" algn="just" defTabSz="914400" rtl="0" eaLnBrk="1" fontAlgn="auto" latinLnBrk="0" hangingPunct="1">
              <a:lnSpc>
                <a:spcPct val="90000"/>
              </a:lnSpc>
              <a:spcBef>
                <a:spcPts val="1000"/>
              </a:spcBef>
              <a:spcAft>
                <a:spcPts val="0"/>
              </a:spcAft>
              <a:buClrTx/>
              <a:buSzTx/>
              <a:tabLst/>
              <a:defRPr/>
            </a:pPr>
            <a:r>
              <a:rPr lang="cs-CZ" sz="3000" dirty="0">
                <a:solidFill>
                  <a:srgbClr val="000000"/>
                </a:solidFill>
                <a:latin typeface="Calibri" panose="020F0502020204030204" pitchFamily="34" charset="0"/>
              </a:rPr>
              <a:t>Veškeré dokumenty k VZ je nutné vkládat do MS2014+ k dané VZ včetně Dodatků k VZ (je tam i kolonka pro Dodatek).</a:t>
            </a:r>
          </a:p>
          <a:p>
            <a:pPr algn="just">
              <a:defRPr/>
            </a:pPr>
            <a:r>
              <a:rPr lang="cs-CZ" sz="3000" dirty="0">
                <a:solidFill>
                  <a:srgbClr val="000000"/>
                </a:solidFill>
                <a:latin typeface="Calibri" panose="020F0502020204030204" pitchFamily="34" charset="0"/>
              </a:rPr>
              <a:t>Nezapomínat vždy k VZ doložit také Přílohu č. 2 Obecných pravidel pro žadatele a příjemce, Seznam osob a čestné prohlášení ke střetu zájmů s uvedením identifikace jednotlivých osob z důvodu prověření střetu zájmů a čestné prohlášení, jehož vzor je přílohou č. 22 OP. </a:t>
            </a:r>
          </a:p>
          <a:p>
            <a:pPr algn="just">
              <a:defRPr/>
            </a:pPr>
            <a:r>
              <a:rPr lang="cs-CZ" sz="3000" dirty="0">
                <a:solidFill>
                  <a:srgbClr val="000000"/>
                </a:solidFill>
                <a:latin typeface="Calibri" panose="020F0502020204030204" pitchFamily="34" charset="0"/>
              </a:rPr>
              <a:t>Pokud je zadavatel zastoupen osobou při výkonu práv a povinností souvisejících se zadávacím/výběrovým řízením vždy dokládat příslušnou plnou moc, pověření, příkazní smlouvu. </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425771601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Veřejné zakázky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184594" y="1968323"/>
            <a:ext cx="10257997" cy="4131086"/>
          </a:xfrm>
        </p:spPr>
        <p:txBody>
          <a:bodyPr>
            <a:normAutofit fontScale="92500" lnSpcReduction="10000"/>
          </a:bodyPr>
          <a:lstStyle/>
          <a:p>
            <a:pPr marL="0" indent="0" algn="just">
              <a:buNone/>
            </a:pPr>
            <a:r>
              <a:rPr lang="da-DK" sz="3200" b="1" dirty="0">
                <a:solidFill>
                  <a:srgbClr val="002060"/>
                </a:solidFill>
                <a:latin typeface="Calibri" panose="020F0502020204030204" pitchFamily="34" charset="0"/>
              </a:rPr>
              <a:t>Zadavatel VZ uvede v ZD</a:t>
            </a:r>
            <a:r>
              <a:rPr lang="cs-CZ" sz="3200" b="1" dirty="0">
                <a:solidFill>
                  <a:srgbClr val="002060"/>
                </a:solidFill>
                <a:latin typeface="Calibri" panose="020F0502020204030204" pitchFamily="34" charset="0"/>
              </a:rPr>
              <a:t>:</a:t>
            </a:r>
            <a:endParaRPr lang="cs-CZ" sz="3200" dirty="0">
              <a:solidFill>
                <a:srgbClr val="000000"/>
              </a:solidFill>
              <a:latin typeface="Calibri" panose="020F0502020204030204" pitchFamily="34" charset="0"/>
            </a:endParaRP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Povinnost pro dodavatele (subdodavatele) uchovávat veškerou dokumentaci související s realizací projektu včetně účetních dokladů minimálně po dobu 10 let od ukončení realizace projektu (pokud je                  v českých právních předpisech stanovena lhůta delší, musí ji dodavatel použít). </a:t>
            </a: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Povinnost plnění zásady významně nepoškozovat environmentální cíle (dále jen DNSH), závazek musí být obsažen jak ve smlouvách s dodavateli, tak již v samotné zadávací dokumentaci ke každé zakázce, na jejíž výdaje bude příjemce čerpat dotaci z RRF. </a:t>
            </a: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Povinnost opatřit každou fakturu registračním číslem projektu. </a:t>
            </a:r>
          </a:p>
          <a:p>
            <a:pPr marL="0" marR="0" lvl="0" indent="0" algn="l" defTabSz="914400" rtl="0" eaLnBrk="1" fontAlgn="auto" latinLnBrk="0" hangingPunct="1">
              <a:lnSpc>
                <a:spcPct val="90000"/>
              </a:lnSpc>
              <a:spcBef>
                <a:spcPts val="1000"/>
              </a:spcBef>
              <a:spcAft>
                <a:spcPts val="0"/>
              </a:spcAft>
              <a:buClrTx/>
              <a:buSzTx/>
              <a:buNone/>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11210539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Veřejné zakázky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184594" y="1968323"/>
            <a:ext cx="10257997" cy="4131086"/>
          </a:xfrm>
        </p:spPr>
        <p:txBody>
          <a:bodyPr>
            <a:normAutofit/>
          </a:bodyPr>
          <a:lstStyle/>
          <a:p>
            <a:pPr marL="0" indent="0" algn="just">
              <a:buNone/>
            </a:pPr>
            <a:r>
              <a:rPr lang="da-DK" sz="3200" b="1" dirty="0">
                <a:solidFill>
                  <a:srgbClr val="002060"/>
                </a:solidFill>
                <a:latin typeface="Calibri" panose="020F0502020204030204" pitchFamily="34" charset="0"/>
              </a:rPr>
              <a:t>Náležitosti dokumentace </a:t>
            </a:r>
            <a:r>
              <a:rPr lang="cs-CZ" sz="3200" b="1" dirty="0">
                <a:solidFill>
                  <a:srgbClr val="002060"/>
                </a:solidFill>
                <a:latin typeface="Calibri" panose="020F0502020204030204" pitchFamily="34" charset="0"/>
              </a:rPr>
              <a:t>k VZ:</a:t>
            </a:r>
            <a:endParaRPr lang="cs-CZ" sz="3200" dirty="0">
              <a:solidFill>
                <a:srgbClr val="000000"/>
              </a:solidFill>
              <a:latin typeface="Calibri" panose="020F0502020204030204" pitchFamily="34" charset="0"/>
            </a:endParaRP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200" dirty="0">
                <a:solidFill>
                  <a:srgbClr val="000000"/>
                </a:solidFill>
                <a:latin typeface="Calibri" panose="020F0502020204030204" pitchFamily="34" charset="0"/>
              </a:rPr>
              <a:t>nezapomínat uvádět u VZMR, zda jde o otevřenou                         či uzavřenou výzvu,</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200" dirty="0">
                <a:solidFill>
                  <a:srgbClr val="000000"/>
                </a:solidFill>
                <a:latin typeface="Calibri" panose="020F0502020204030204" pitchFamily="34" charset="0"/>
              </a:rPr>
              <a:t>v dokumentech k VZ vždy uvádět úplnou identifikaci zejména účastníků zadávacího řízení včetně – IČO a sídla,</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200" dirty="0">
                <a:solidFill>
                  <a:srgbClr val="000000"/>
                </a:solidFill>
                <a:latin typeface="Calibri" panose="020F0502020204030204" pitchFamily="34" charset="0"/>
              </a:rPr>
              <a:t>název VZ v ZD  musí být v souladu s  názvem uvedeným                v MS2014+, včetně souladu údajů o VZ.</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0" marR="0" lvl="0" indent="0" algn="l" defTabSz="914400" rtl="0" eaLnBrk="1" fontAlgn="auto" latinLnBrk="0" hangingPunct="1">
              <a:lnSpc>
                <a:spcPct val="90000"/>
              </a:lnSpc>
              <a:spcBef>
                <a:spcPts val="1000"/>
              </a:spcBef>
              <a:spcAft>
                <a:spcPts val="0"/>
              </a:spcAft>
              <a:buClrTx/>
              <a:buSzTx/>
              <a:buNone/>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208955964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Veřejné zakázky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184594" y="1968323"/>
            <a:ext cx="10257997" cy="4131086"/>
          </a:xfrm>
        </p:spPr>
        <p:txBody>
          <a:bodyPr>
            <a:normAutofit fontScale="92500" lnSpcReduction="20000"/>
          </a:bodyPr>
          <a:lstStyle/>
          <a:p>
            <a:pPr marL="0" indent="0" algn="just">
              <a:buNone/>
            </a:pPr>
            <a:r>
              <a:rPr lang="da-DK" sz="3500" b="1" dirty="0">
                <a:solidFill>
                  <a:srgbClr val="002060"/>
                </a:solidFill>
                <a:latin typeface="Calibri" panose="020F0502020204030204" pitchFamily="34" charset="0"/>
              </a:rPr>
              <a:t>Náležitosti dokumentace </a:t>
            </a:r>
            <a:r>
              <a:rPr lang="cs-CZ" sz="3500" b="1" dirty="0">
                <a:solidFill>
                  <a:srgbClr val="002060"/>
                </a:solidFill>
                <a:latin typeface="Calibri" panose="020F0502020204030204" pitchFamily="34" charset="0"/>
              </a:rPr>
              <a:t>k VZ:</a:t>
            </a:r>
            <a:endParaRPr lang="cs-CZ" sz="3500" dirty="0">
              <a:solidFill>
                <a:srgbClr val="000000"/>
              </a:solidFill>
              <a:latin typeface="Calibri" panose="020F0502020204030204" pitchFamily="34" charset="0"/>
            </a:endParaRP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500" dirty="0">
                <a:solidFill>
                  <a:srgbClr val="000000"/>
                </a:solidFill>
                <a:latin typeface="Calibri" panose="020F0502020204030204" pitchFamily="34" charset="0"/>
              </a:rPr>
              <a:t>uvádět v ZD vždy odkaz na profil zadavatele, kde je VZ uveřejněna,</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500" dirty="0">
                <a:solidFill>
                  <a:srgbClr val="000000"/>
                </a:solidFill>
                <a:latin typeface="Calibri" panose="020F0502020204030204" pitchFamily="34" charset="0"/>
              </a:rPr>
              <a:t>ve výzvě k podání nabídek uvádět lhůtu pro podání nabídek (u VZMR je min. 10 dnů) včetně uvedení času podání a pravidla pro hodnocení nabídek dle odst. 7.3.3 MPZ či ZZVZ,</a:t>
            </a:r>
          </a:p>
          <a:p>
            <a:pPr algn="just">
              <a:buFont typeface="Wingdings" panose="05000000000000000000" pitchFamily="2" charset="2"/>
              <a:buChar char="ü"/>
              <a:defRPr/>
            </a:pPr>
            <a:r>
              <a:rPr lang="cs-CZ" sz="3500" dirty="0">
                <a:solidFill>
                  <a:srgbClr val="000000"/>
                </a:solidFill>
                <a:latin typeface="Calibri" panose="020F0502020204030204" pitchFamily="34" charset="0"/>
              </a:rPr>
              <a:t>v případě uzavření smlouvy, vždy uvádět označení smluvních stran vč. IČO a DIČ, pokud jsou přiděleny, </a:t>
            </a:r>
            <a:r>
              <a:rPr lang="cs-CZ" sz="3500">
                <a:solidFill>
                  <a:srgbClr val="000000"/>
                </a:solidFill>
                <a:latin typeface="Calibri" panose="020F0502020204030204" pitchFamily="34" charset="0"/>
              </a:rPr>
              <a:t>dobu            a </a:t>
            </a:r>
            <a:r>
              <a:rPr lang="cs-CZ" sz="3500" dirty="0">
                <a:solidFill>
                  <a:srgbClr val="000000"/>
                </a:solidFill>
                <a:latin typeface="Calibri" panose="020F0502020204030204" pitchFamily="34" charset="0"/>
              </a:rPr>
              <a:t>místo plnění a smluvní sankce/pokuty.</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0" marR="0" lvl="0" indent="0" algn="l" defTabSz="914400" rtl="0" eaLnBrk="1" fontAlgn="auto" latinLnBrk="0" hangingPunct="1">
              <a:lnSpc>
                <a:spcPct val="90000"/>
              </a:lnSpc>
              <a:spcBef>
                <a:spcPts val="1000"/>
              </a:spcBef>
              <a:spcAft>
                <a:spcPts val="0"/>
              </a:spcAft>
              <a:buClrTx/>
              <a:buSzTx/>
              <a:buNone/>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43537516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Veřejné zakázky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184594" y="1968323"/>
            <a:ext cx="10257997" cy="4131086"/>
          </a:xfrm>
        </p:spPr>
        <p:txBody>
          <a:bodyPr>
            <a:normAutofit/>
          </a:bodyPr>
          <a:lstStyle/>
          <a:p>
            <a:pPr marL="0" indent="0" algn="just">
              <a:buNone/>
            </a:pPr>
            <a:r>
              <a:rPr lang="da-DK" sz="3200" b="1" dirty="0">
                <a:solidFill>
                  <a:srgbClr val="002060"/>
                </a:solidFill>
                <a:latin typeface="Calibri" panose="020F0502020204030204" pitchFamily="34" charset="0"/>
              </a:rPr>
              <a:t>Náležitosti dokumentace </a:t>
            </a:r>
            <a:r>
              <a:rPr lang="cs-CZ" sz="3200" b="1" dirty="0">
                <a:solidFill>
                  <a:srgbClr val="002060"/>
                </a:solidFill>
                <a:latin typeface="Calibri" panose="020F0502020204030204" pitchFamily="34" charset="0"/>
              </a:rPr>
              <a:t>k VZ:</a:t>
            </a:r>
            <a:endParaRPr lang="cs-CZ" sz="3200" dirty="0">
              <a:solidFill>
                <a:srgbClr val="000000"/>
              </a:solidFill>
              <a:latin typeface="Calibri" panose="020F0502020204030204" pitchFamily="34" charset="0"/>
            </a:endParaRP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200" dirty="0">
                <a:solidFill>
                  <a:srgbClr val="000000"/>
                </a:solidFill>
                <a:latin typeface="Calibri" panose="020F0502020204030204" pitchFamily="34" charset="0"/>
              </a:rPr>
              <a:t>v protokolu o otevírání, posouzení a hodnocení nabídek vždy uvádět seznam doručených nabídek, včetně identifikačních údajů účastníků, datum a čas doručení nabídek a popis způsobu a odůvodnění hodnocení nabídek, pokud nebyla hodnocena pouze cena, podrobné odůvodnění výše přidělených bodů dle kritérií hodnocení včetně přesných vzorců.</a:t>
            </a:r>
          </a:p>
          <a:p>
            <a:pPr marL="0" marR="0" lvl="0" indent="0" algn="l" defTabSz="914400" rtl="0" eaLnBrk="1" fontAlgn="auto" latinLnBrk="0" hangingPunct="1">
              <a:lnSpc>
                <a:spcPct val="90000"/>
              </a:lnSpc>
              <a:spcBef>
                <a:spcPts val="1000"/>
              </a:spcBef>
              <a:spcAft>
                <a:spcPts val="0"/>
              </a:spcAft>
              <a:buClrTx/>
              <a:buSzTx/>
              <a:buNone/>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3667876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Dokumenty nutné k přípravě právního aktu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502920" y="1673897"/>
            <a:ext cx="11212830" cy="4065166"/>
          </a:xfrm>
        </p:spPr>
        <p:txBody>
          <a:bodyPr>
            <a:noAutofit/>
          </a:bodyPr>
          <a:lstStyle/>
          <a:p>
            <a:pPr algn="just">
              <a:lnSpc>
                <a:spcPct val="100000"/>
              </a:lnSpc>
              <a:spcBef>
                <a:spcPts val="1800"/>
              </a:spcBef>
              <a:buFont typeface="Wingdings" panose="05000000000000000000" pitchFamily="2" charset="2"/>
              <a:buChar char="ü"/>
            </a:pPr>
            <a:r>
              <a:rPr lang="cs-CZ" b="1" dirty="0">
                <a:solidFill>
                  <a:srgbClr val="002060"/>
                </a:solidFill>
                <a:effectLst/>
                <a:latin typeface="Calibri" panose="020F0502020204030204" pitchFamily="34" charset="0"/>
                <a:ea typeface="Calibri" panose="020F0502020204030204" pitchFamily="34" charset="0"/>
              </a:rPr>
              <a:t> </a:t>
            </a:r>
            <a:r>
              <a:rPr lang="cs-CZ" sz="3200" b="1" dirty="0">
                <a:solidFill>
                  <a:srgbClr val="002060"/>
                </a:solidFill>
                <a:latin typeface="Calibri" panose="020F0502020204030204" pitchFamily="34" charset="0"/>
              </a:rPr>
              <a:t>Prokázání vlastnických vztahů </a:t>
            </a:r>
            <a:r>
              <a:rPr lang="cs-CZ" sz="3200" dirty="0">
                <a:latin typeface="Calibri" panose="020F0502020204030204" pitchFamily="34" charset="0"/>
              </a:rPr>
              <a:t>k nemovitostem </a:t>
            </a:r>
          </a:p>
          <a:p>
            <a:pPr algn="just">
              <a:lnSpc>
                <a:spcPct val="100000"/>
              </a:lnSpc>
              <a:spcBef>
                <a:spcPts val="1800"/>
              </a:spcBef>
            </a:pPr>
            <a:r>
              <a:rPr lang="cs-CZ" dirty="0"/>
              <a:t>V případě doložení smlouvy o právu stavby k žádosti o podporu - doložit výpis z katastru nemovitostí se zapsaným právem stavby. </a:t>
            </a:r>
          </a:p>
          <a:p>
            <a:pPr algn="just">
              <a:lnSpc>
                <a:spcPct val="100000"/>
              </a:lnSpc>
              <a:spcBef>
                <a:spcPts val="1800"/>
              </a:spcBef>
            </a:pPr>
            <a:r>
              <a:rPr lang="cs-CZ" dirty="0"/>
              <a:t>V případě doložení smlouvy o budoucí smlouvě nájemní k žádosti                         o podporu – doložit platnou nájemní smlouvu/smlouvu o výpůjčce opravňující příjemce k užívání nemovitosti minimálně do konce udržitelnosti projektu.</a:t>
            </a:r>
            <a:endParaRPr lang="cs-CZ" dirty="0">
              <a:effectLst/>
              <a:latin typeface="Calibri" panose="020F0502020204030204" pitchFamily="34" charset="0"/>
              <a:ea typeface="Calibri" panose="020F0502020204030204" pitchFamily="34" charset="0"/>
            </a:endParaRPr>
          </a:p>
          <a:p>
            <a:pPr marL="0" indent="0">
              <a:spcBef>
                <a:spcPts val="1800"/>
              </a:spcBef>
              <a:buNone/>
            </a:pPr>
            <a:endParaRPr lang="cs-CZ" dirty="0">
              <a:latin typeface="Calibri" panose="020F0502020204030204" pitchFamily="34" charset="0"/>
              <a:ea typeface="Calibri" panose="020F0502020204030204" pitchFamily="34" charset="0"/>
            </a:endParaRPr>
          </a:p>
          <a:p>
            <a:pPr marL="0" indent="0">
              <a:buNone/>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809746" y="5966053"/>
            <a:ext cx="7053317" cy="681932"/>
          </a:xfrm>
          <a:prstGeom prst="rect">
            <a:avLst/>
          </a:prstGeom>
        </p:spPr>
      </p:pic>
    </p:spTree>
    <p:extLst>
      <p:ext uri="{BB962C8B-B14F-4D97-AF65-F5344CB8AC3E}">
        <p14:creationId xmlns:p14="http://schemas.microsoft.com/office/powerpoint/2010/main" val="102018847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Veřejné zakázky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184594" y="1968323"/>
            <a:ext cx="10257997" cy="4131086"/>
          </a:xfrm>
        </p:spPr>
        <p:txBody>
          <a:bodyPr>
            <a:normAutofit fontScale="85000" lnSpcReduction="20000"/>
          </a:bodyPr>
          <a:lstStyle/>
          <a:p>
            <a:pPr marL="0" indent="0" algn="just">
              <a:buNone/>
            </a:pPr>
            <a:r>
              <a:rPr lang="cs-CZ" sz="3800" b="1" dirty="0">
                <a:solidFill>
                  <a:srgbClr val="002060"/>
                </a:solidFill>
                <a:latin typeface="Calibri" panose="020F0502020204030204" pitchFamily="34" charset="0"/>
              </a:rPr>
              <a:t>P</a:t>
            </a:r>
            <a:r>
              <a:rPr lang="da-DK" sz="3800" b="1" dirty="0">
                <a:solidFill>
                  <a:srgbClr val="002060"/>
                </a:solidFill>
                <a:latin typeface="Calibri" panose="020F0502020204030204" pitchFamily="34" charset="0"/>
              </a:rPr>
              <a:t>říjemce doloží ke kontrole</a:t>
            </a:r>
            <a:r>
              <a:rPr lang="cs-CZ" sz="3800" b="1" dirty="0">
                <a:solidFill>
                  <a:srgbClr val="002060"/>
                </a:solidFill>
                <a:latin typeface="Calibri" panose="020F0502020204030204" pitchFamily="34" charset="0"/>
              </a:rPr>
              <a:t> VZ:</a:t>
            </a:r>
            <a:endParaRPr lang="cs-CZ" sz="3800" dirty="0">
              <a:solidFill>
                <a:srgbClr val="000000"/>
              </a:solidFill>
              <a:latin typeface="Calibri" panose="020F0502020204030204" pitchFamily="34" charset="0"/>
            </a:endParaRP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200" dirty="0">
                <a:solidFill>
                  <a:srgbClr val="000000"/>
                </a:solidFill>
                <a:latin typeface="Calibri" panose="020F0502020204030204" pitchFamily="34" charset="0"/>
              </a:rPr>
              <a:t>dokumenty, že zadavatel odeslal i obdržel odpověď na žádost                                   o objasnění a doplnění nabídky účastníka zadávacího řízení včetně zaslaných příloh a také, že odeslal a obdržel odpověď od vítězného dodavatele na Výzvu k poskytnutí součinnosti k uzavření smlouvy                       o dílo,</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200" dirty="0">
                <a:solidFill>
                  <a:srgbClr val="000000"/>
                </a:solidFill>
                <a:latin typeface="Calibri" panose="020F0502020204030204" pitchFamily="34" charset="0"/>
              </a:rPr>
              <a:t>že informoval bez zbytečného odkladu o výsledku výběrového řízení všechny účastníky, kteří podali nabídku ve lhůtě pro podání nabídek                 a jehož nabídka nebyla vyřazena z výběrového řízení, </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200" dirty="0">
                <a:solidFill>
                  <a:srgbClr val="000000"/>
                </a:solidFill>
                <a:latin typeface="Calibri" panose="020F0502020204030204" pitchFamily="34" charset="0"/>
              </a:rPr>
              <a:t>vždy všechny dodané kompletní nabídky účastníků zadávacího řízení, nestačí jen vítězného dodavatele.</a:t>
            </a:r>
          </a:p>
          <a:p>
            <a:pPr marL="0" marR="0" lvl="0" indent="0" algn="l" defTabSz="914400" rtl="0" eaLnBrk="1" fontAlgn="auto" latinLnBrk="0" hangingPunct="1">
              <a:lnSpc>
                <a:spcPct val="90000"/>
              </a:lnSpc>
              <a:spcBef>
                <a:spcPts val="1000"/>
              </a:spcBef>
              <a:spcAft>
                <a:spcPts val="0"/>
              </a:spcAft>
              <a:buClrTx/>
              <a:buSzTx/>
              <a:buNone/>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184399121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Veřejné zakázky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184594" y="1968323"/>
            <a:ext cx="10257997" cy="4131086"/>
          </a:xfrm>
        </p:spPr>
        <p:txBody>
          <a:bodyPr>
            <a:normAutofit fontScale="92500" lnSpcReduction="20000"/>
          </a:bodyPr>
          <a:lstStyle/>
          <a:p>
            <a:pPr marL="0" indent="0" algn="just">
              <a:buNone/>
            </a:pPr>
            <a:r>
              <a:rPr lang="cs-CZ" sz="3500" b="1" dirty="0">
                <a:solidFill>
                  <a:srgbClr val="002060"/>
                </a:solidFill>
                <a:latin typeface="Calibri" panose="020F0502020204030204" pitchFamily="34" charset="0"/>
              </a:rPr>
              <a:t>P</a:t>
            </a:r>
            <a:r>
              <a:rPr lang="da-DK" sz="3500" b="1" dirty="0">
                <a:solidFill>
                  <a:srgbClr val="002060"/>
                </a:solidFill>
                <a:latin typeface="Calibri" panose="020F0502020204030204" pitchFamily="34" charset="0"/>
              </a:rPr>
              <a:t>říjemce doloží ke kontrole</a:t>
            </a:r>
            <a:r>
              <a:rPr lang="cs-CZ" sz="3500" b="1" dirty="0">
                <a:solidFill>
                  <a:srgbClr val="002060"/>
                </a:solidFill>
                <a:latin typeface="Calibri" panose="020F0502020204030204" pitchFamily="34" charset="0"/>
              </a:rPr>
              <a:t> VZ:</a:t>
            </a:r>
            <a:endParaRPr lang="cs-CZ" sz="3500" dirty="0">
              <a:solidFill>
                <a:srgbClr val="000000"/>
              </a:solidFill>
              <a:latin typeface="Calibri" panose="020F0502020204030204" pitchFamily="34" charset="0"/>
            </a:endParaRP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000" dirty="0">
                <a:solidFill>
                  <a:srgbClr val="000000"/>
                </a:solidFill>
                <a:latin typeface="Calibri" panose="020F0502020204030204" pitchFamily="34" charset="0"/>
              </a:rPr>
              <a:t>uveřejnění smlouvy či dodatku, písemné zprávy na profilu zadavatele dle zákona, v případě veřejnoprávních organizací také v registru smluv (obce vykonávající rozšířenou působnost, tedy tzv. obce III. stupně, příspěvkové organizace zřízené obcemi nižšího typu a právnické osoby, v níž má obec, které nebyla svěřena žádná rozšířená působnost, většinovou majetkovou účast, a to                                i prostřednictvím jiné právnické osoby),</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000" dirty="0">
                <a:solidFill>
                  <a:srgbClr val="000000"/>
                </a:solidFill>
                <a:latin typeface="Calibri" panose="020F0502020204030204" pitchFamily="34" charset="0"/>
              </a:rPr>
              <a:t>v případě, že je v ZD uvedena prohlídka místa plnění, tak doloží dokument o prohlídce místa plnění, </a:t>
            </a:r>
          </a:p>
          <a:p>
            <a:pPr algn="just">
              <a:buFont typeface="Wingdings" panose="05000000000000000000" pitchFamily="2" charset="2"/>
              <a:buChar char="ü"/>
              <a:defRPr/>
            </a:pPr>
            <a:r>
              <a:rPr lang="cs-CZ" sz="3000" dirty="0">
                <a:solidFill>
                  <a:srgbClr val="000000"/>
                </a:solidFill>
                <a:latin typeface="Calibri" panose="020F0502020204030204" pitchFamily="34" charset="0"/>
              </a:rPr>
              <a:t>seznam oslovených dodavatelů s daty oslovení.</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0" marR="0" lvl="0" indent="0" algn="l" defTabSz="914400" rtl="0" eaLnBrk="1" fontAlgn="auto" latinLnBrk="0" hangingPunct="1">
              <a:lnSpc>
                <a:spcPct val="90000"/>
              </a:lnSpc>
              <a:spcBef>
                <a:spcPts val="1000"/>
              </a:spcBef>
              <a:spcAft>
                <a:spcPts val="0"/>
              </a:spcAft>
              <a:buClrTx/>
              <a:buSzTx/>
              <a:buNone/>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183958373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Veřejné zakázky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184594" y="1968323"/>
            <a:ext cx="10257997" cy="4131086"/>
          </a:xfrm>
        </p:spPr>
        <p:txBody>
          <a:bodyPr>
            <a:normAutofit/>
          </a:bodyPr>
          <a:lstStyle/>
          <a:p>
            <a:pPr marL="0" indent="0" algn="just">
              <a:buNone/>
            </a:pPr>
            <a:r>
              <a:rPr lang="cs-CZ" sz="3200" b="1" dirty="0">
                <a:solidFill>
                  <a:srgbClr val="002060"/>
                </a:solidFill>
                <a:latin typeface="Calibri" panose="020F0502020204030204" pitchFamily="34" charset="0"/>
              </a:rPr>
              <a:t>P</a:t>
            </a:r>
            <a:r>
              <a:rPr lang="da-DK" sz="3200" b="1" dirty="0">
                <a:solidFill>
                  <a:srgbClr val="002060"/>
                </a:solidFill>
                <a:latin typeface="Calibri" panose="020F0502020204030204" pitchFamily="34" charset="0"/>
              </a:rPr>
              <a:t>říjemce doloží ke kontrole</a:t>
            </a:r>
            <a:r>
              <a:rPr lang="cs-CZ" sz="3200" b="1" dirty="0">
                <a:solidFill>
                  <a:srgbClr val="002060"/>
                </a:solidFill>
                <a:latin typeface="Calibri" panose="020F0502020204030204" pitchFamily="34" charset="0"/>
              </a:rPr>
              <a:t> VZ:</a:t>
            </a:r>
            <a:endParaRPr lang="cs-CZ" sz="3200" dirty="0">
              <a:solidFill>
                <a:srgbClr val="000000"/>
              </a:solidFill>
              <a:latin typeface="Calibri" panose="020F0502020204030204" pitchFamily="34" charset="0"/>
            </a:endParaRP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dirty="0">
                <a:solidFill>
                  <a:srgbClr val="000000"/>
                </a:solidFill>
                <a:latin typeface="Calibri" panose="020F0502020204030204" pitchFamily="34" charset="0"/>
              </a:rPr>
              <a:t>došlé nabídky s daty dodání (emailová doručenka spolu                               s odeslaným emailem, záznam v elektronickém nástroji, datová schránka apod.) včetně zaslaných příloh a pokud jsou nabídky doručeny v listinné podobě, tak samozřejmě scan obálky s daty doručení apod,</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dirty="0">
                <a:solidFill>
                  <a:srgbClr val="000000"/>
                </a:solidFill>
                <a:latin typeface="Calibri" panose="020F0502020204030204" pitchFamily="34" charset="0"/>
              </a:rPr>
              <a:t>byla-li jmenována hodnoticí komise, tak vždy doložit příslušný dokument o jmenování. </a:t>
            </a:r>
          </a:p>
          <a:p>
            <a:pPr marL="0" marR="0" lvl="0" indent="0" algn="l" defTabSz="914400" rtl="0" eaLnBrk="1" fontAlgn="auto" latinLnBrk="0" hangingPunct="1">
              <a:lnSpc>
                <a:spcPct val="90000"/>
              </a:lnSpc>
              <a:spcBef>
                <a:spcPts val="1000"/>
              </a:spcBef>
              <a:spcAft>
                <a:spcPts val="0"/>
              </a:spcAft>
              <a:buClrTx/>
              <a:buSzTx/>
              <a:buNone/>
              <a:tabLst/>
              <a:defRPr/>
            </a:pPr>
            <a:endParaRPr lang="cs-CZ" dirty="0">
              <a:solidFill>
                <a:srgbClr val="000000"/>
              </a:solidFill>
              <a:latin typeface="Calibri" panose="020F0502020204030204" pitchFamily="34" charset="0"/>
            </a:endParaRPr>
          </a:p>
          <a:p>
            <a:pPr marL="0" marR="0" lvl="0" indent="0" algn="l" defTabSz="914400" rtl="0" eaLnBrk="1" fontAlgn="auto" latinLnBrk="0" hangingPunct="1">
              <a:lnSpc>
                <a:spcPct val="90000"/>
              </a:lnSpc>
              <a:spcBef>
                <a:spcPts val="1000"/>
              </a:spcBef>
              <a:spcAft>
                <a:spcPts val="0"/>
              </a:spcAft>
              <a:buClrTx/>
              <a:buSzTx/>
              <a:buNone/>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108357008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Veřejné zakázky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184594" y="1968323"/>
            <a:ext cx="10257997" cy="4131086"/>
          </a:xfrm>
        </p:spPr>
        <p:txBody>
          <a:bodyPr>
            <a:normAutofit/>
          </a:bodyPr>
          <a:lstStyle/>
          <a:p>
            <a:pPr marL="0" indent="0" algn="just">
              <a:buNone/>
            </a:pPr>
            <a:r>
              <a:rPr lang="cs-CZ" sz="3200" b="1" dirty="0">
                <a:solidFill>
                  <a:srgbClr val="002060"/>
                </a:solidFill>
                <a:latin typeface="Calibri" panose="020F0502020204030204" pitchFamily="34" charset="0"/>
              </a:rPr>
              <a:t>P</a:t>
            </a:r>
            <a:r>
              <a:rPr lang="da-DK" sz="3200" b="1" dirty="0">
                <a:solidFill>
                  <a:srgbClr val="002060"/>
                </a:solidFill>
                <a:latin typeface="Calibri" panose="020F0502020204030204" pitchFamily="34" charset="0"/>
              </a:rPr>
              <a:t>říjemce doloží ke kontrole</a:t>
            </a:r>
            <a:r>
              <a:rPr lang="cs-CZ" sz="3200" b="1" dirty="0">
                <a:solidFill>
                  <a:srgbClr val="002060"/>
                </a:solidFill>
                <a:latin typeface="Calibri" panose="020F0502020204030204" pitchFamily="34" charset="0"/>
              </a:rPr>
              <a:t> VZ:</a:t>
            </a:r>
            <a:endParaRPr lang="cs-CZ" sz="3200" dirty="0">
              <a:solidFill>
                <a:srgbClr val="000000"/>
              </a:solidFill>
              <a:latin typeface="Calibri" panose="020F0502020204030204" pitchFamily="34" charset="0"/>
            </a:endParaRP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dirty="0">
                <a:solidFill>
                  <a:srgbClr val="000000"/>
                </a:solidFill>
                <a:latin typeface="Calibri" panose="020F0502020204030204" pitchFamily="34" charset="0"/>
              </a:rPr>
              <a:t>údaje z evidence skutečných majitelů o skutečném majiteli                         u vybraných dodavatelů s povinností podle zákona upravujícího evidenci skutečných majitelů,</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dirty="0">
                <a:solidFill>
                  <a:srgbClr val="000000"/>
                </a:solidFill>
                <a:latin typeface="Calibri" panose="020F0502020204030204" pitchFamily="34" charset="0"/>
              </a:rPr>
              <a:t>dokumenty, že zadavatel odeslal i obdržel odpověď na žádost                      o objasnění a doplnění nabídky účastníka zadávacího řízení včetně zaslaných příloh,</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dirty="0">
                <a:solidFill>
                  <a:srgbClr val="000000"/>
                </a:solidFill>
                <a:latin typeface="Calibri" panose="020F0502020204030204" pitchFamily="34" charset="0"/>
              </a:rPr>
              <a:t>dokument, že odeslal a obdržel odpověď od vítězného dodavatele na Výzvu k poskytnutí součinnosti k uzavření smlouvy o dílo.</a:t>
            </a:r>
          </a:p>
          <a:p>
            <a:pPr marL="0" marR="0" lvl="0" indent="0" algn="l" defTabSz="914400" rtl="0" eaLnBrk="1" fontAlgn="auto" latinLnBrk="0" hangingPunct="1">
              <a:lnSpc>
                <a:spcPct val="90000"/>
              </a:lnSpc>
              <a:spcBef>
                <a:spcPts val="1000"/>
              </a:spcBef>
              <a:spcAft>
                <a:spcPts val="0"/>
              </a:spcAft>
              <a:buClrTx/>
              <a:buSzTx/>
              <a:buNone/>
              <a:tabLst/>
              <a:defRPr/>
            </a:pPr>
            <a:endParaRPr lang="cs-CZ" dirty="0">
              <a:solidFill>
                <a:srgbClr val="000000"/>
              </a:solidFill>
              <a:latin typeface="Calibri" panose="020F0502020204030204" pitchFamily="34" charset="0"/>
            </a:endParaRPr>
          </a:p>
          <a:p>
            <a:pPr marL="0" marR="0" lvl="0" indent="0" algn="l" defTabSz="914400" rtl="0" eaLnBrk="1" fontAlgn="auto" latinLnBrk="0" hangingPunct="1">
              <a:lnSpc>
                <a:spcPct val="90000"/>
              </a:lnSpc>
              <a:spcBef>
                <a:spcPts val="1000"/>
              </a:spcBef>
              <a:spcAft>
                <a:spcPts val="0"/>
              </a:spcAft>
              <a:buClrTx/>
              <a:buSzTx/>
              <a:buNone/>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166313980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Veřejné zakázky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184594" y="1968323"/>
            <a:ext cx="10257997" cy="4131086"/>
          </a:xfrm>
        </p:spPr>
        <p:txBody>
          <a:bodyPr>
            <a:normAutofit fontScale="92500"/>
          </a:bodyPr>
          <a:lstStyle/>
          <a:p>
            <a:pPr marL="0" indent="0" algn="just">
              <a:buNone/>
            </a:pPr>
            <a:r>
              <a:rPr lang="cs-CZ" sz="3200" b="1" dirty="0">
                <a:solidFill>
                  <a:srgbClr val="002060"/>
                </a:solidFill>
                <a:latin typeface="Calibri" panose="020F0502020204030204" pitchFamily="34" charset="0"/>
              </a:rPr>
              <a:t>Povinnost dodavatele</a:t>
            </a:r>
            <a:endParaRPr lang="cs-CZ" sz="3200" dirty="0">
              <a:solidFill>
                <a:srgbClr val="000000"/>
              </a:solidFill>
              <a:latin typeface="Calibri" panose="020F0502020204030204" pitchFamily="34" charset="0"/>
            </a:endParaRP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Po dobu 10 let od ukončení projektu poskytovat požadované informace a dokumentaci související s realizací projektu zaměstnancům nebo zmocněncům pověřených orgánů (MPSV, Ministerstva průmyslu a obchodu, Ministerstva financí, Evropské komise, Evropského účetního dvora, Nejvyššího kontrolního úřadu, příslušného orgánu finanční správy a dalších oprávněných orgánů státní správy). </a:t>
            </a: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Vytvořit výše uvedeným osobám podmínky k provedení kontroly vztahující se k realizaci projektu a poskytnout jim při provádění kontroly součinnost. </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414275136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Veřejné zakázky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68323"/>
            <a:ext cx="10366281" cy="4131086"/>
          </a:xfrm>
        </p:spPr>
        <p:txBody>
          <a:bodyPr>
            <a:normAutofit/>
          </a:bodyPr>
          <a:lstStyle/>
          <a:p>
            <a:pPr marL="0" indent="0" algn="just">
              <a:buNone/>
            </a:pPr>
            <a:r>
              <a:rPr lang="cs-CZ" sz="3200" b="1" dirty="0">
                <a:solidFill>
                  <a:srgbClr val="002060"/>
                </a:solidFill>
                <a:latin typeface="Calibri" panose="020F0502020204030204" pitchFamily="34" charset="0"/>
              </a:rPr>
              <a:t>Dodatek ke smlouvě – změna VZ</a:t>
            </a:r>
            <a:endParaRPr lang="cs-CZ" sz="3200" dirty="0">
              <a:solidFill>
                <a:srgbClr val="000000"/>
              </a:solidFill>
              <a:latin typeface="Calibri" panose="020F0502020204030204" pitchFamily="34" charset="0"/>
            </a:endParaRP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Ke změně doložit i potřebnou dokumentaci (např. fotodokumentace stavu před změnou, zápis ze stavebního deníku, zápis kontrolních dnů, stanoviska příslušných dotčených orgánů, souhlas projektanta apod.).</a:t>
            </a: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Doložit přesné odůvodnění změny, zda se jedná o změnu </a:t>
            </a:r>
            <a:r>
              <a:rPr lang="cs-CZ" b="1" dirty="0">
                <a:solidFill>
                  <a:srgbClr val="000000"/>
                </a:solidFill>
                <a:latin typeface="Calibri" panose="020F0502020204030204" pitchFamily="34" charset="0"/>
              </a:rPr>
              <a:t>dle § 222 odst. 2, 3, 4, 5, 6, 7 ZZVZ.</a:t>
            </a: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Doložit podrobné odůvodnění prodloužení realizace a navýšení ceny.</a:t>
            </a:r>
          </a:p>
          <a:p>
            <a:pPr marR="0" lvl="0" algn="just" defTabSz="914400" rtl="0" eaLnBrk="1" fontAlgn="auto" latinLnBrk="0" hangingPunct="1">
              <a:lnSpc>
                <a:spcPct val="90000"/>
              </a:lnSpc>
              <a:spcBef>
                <a:spcPts val="1000"/>
              </a:spcBef>
              <a:spcAft>
                <a:spcPts val="0"/>
              </a:spcAft>
              <a:buClrTx/>
              <a:buSzTx/>
              <a:tabLst/>
              <a:defRPr/>
            </a:pPr>
            <a:r>
              <a:rPr lang="cs-CZ" dirty="0">
                <a:solidFill>
                  <a:srgbClr val="000000"/>
                </a:solidFill>
                <a:latin typeface="Calibri" panose="020F0502020204030204" pitchFamily="34" charset="0"/>
              </a:rPr>
              <a:t>Doložit uveřejnění dodatku na profilu zadavatele (v registru smluv).</a:t>
            </a:r>
          </a:p>
          <a:p>
            <a:pPr marL="0" marR="0" lvl="0" indent="0" algn="l" defTabSz="914400" rtl="0" eaLnBrk="1" fontAlgn="auto" latinLnBrk="0" hangingPunct="1">
              <a:lnSpc>
                <a:spcPct val="90000"/>
              </a:lnSpc>
              <a:spcBef>
                <a:spcPts val="1000"/>
              </a:spcBef>
              <a:spcAft>
                <a:spcPts val="0"/>
              </a:spcAft>
              <a:buClrTx/>
              <a:buSzTx/>
              <a:buNone/>
              <a:tabLst/>
              <a:defRPr/>
            </a:pPr>
            <a:endParaRPr lang="cs-CZ" dirty="0">
              <a:solidFill>
                <a:srgbClr val="000000"/>
              </a:solidFill>
              <a:latin typeface="Calibri" panose="020F0502020204030204" pitchFamily="34" charset="0"/>
            </a:endParaRPr>
          </a:p>
          <a:p>
            <a:pPr marL="0" marR="0" lvl="0" indent="0" algn="l" defTabSz="914400" rtl="0" eaLnBrk="1" fontAlgn="auto" latinLnBrk="0" hangingPunct="1">
              <a:lnSpc>
                <a:spcPct val="90000"/>
              </a:lnSpc>
              <a:spcBef>
                <a:spcPts val="1000"/>
              </a:spcBef>
              <a:spcAft>
                <a:spcPts val="0"/>
              </a:spcAft>
              <a:buClrTx/>
              <a:buSzTx/>
              <a:buNone/>
              <a:tabLst/>
              <a:defRPr/>
            </a:pPr>
            <a:endParaRPr lang="cs-CZ"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226690118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Publicita</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fontScale="85000" lnSpcReduction="10000"/>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cs-CZ" sz="3500" b="1" dirty="0">
                <a:solidFill>
                  <a:srgbClr val="002060"/>
                </a:solidFill>
                <a:latin typeface="Calibri" panose="020F0502020204030204" pitchFamily="34" charset="0"/>
              </a:rPr>
              <a:t>Přijetí prostředků RRF (Nástroj pro oživení a odolnost) znamená pro příjemce</a:t>
            </a:r>
            <a:r>
              <a:rPr lang="cs-CZ" sz="2600" b="1" dirty="0"/>
              <a:t>:</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300" dirty="0">
                <a:solidFill>
                  <a:srgbClr val="000000"/>
                </a:solidFill>
                <a:latin typeface="Calibri" panose="020F0502020204030204" pitchFamily="34" charset="0"/>
              </a:rPr>
              <a:t>souhlas s uvedením v seznamu příjemců pro informování veřejnosti o názvu projektu a částce přidělené z veřejných zdrojů,</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300" dirty="0">
                <a:solidFill>
                  <a:srgbClr val="000000"/>
                </a:solidFill>
                <a:latin typeface="Calibri" panose="020F0502020204030204" pitchFamily="34" charset="0"/>
              </a:rPr>
              <a:t>povinnost ve všech informačních a komunikačních činnostech dodržovat pravidla jednotné publicity stanovená Evropskou komisí,</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300" dirty="0">
                <a:solidFill>
                  <a:srgbClr val="000000"/>
                </a:solidFill>
                <a:latin typeface="Calibri" panose="020F0502020204030204" pitchFamily="34" charset="0"/>
              </a:rPr>
              <a:t>povinnost uvést ve všech variantách povinné publicity název projektu, hlavní cíl projektu a větu: </a:t>
            </a:r>
            <a:r>
              <a:rPr lang="cs-CZ" sz="3300" b="1" dirty="0">
                <a:solidFill>
                  <a:srgbClr val="000000"/>
                </a:solidFill>
                <a:latin typeface="Calibri" panose="020F0502020204030204" pitchFamily="34" charset="0"/>
              </a:rPr>
              <a:t>Projekt &lt;název projektu&gt;                     je financován Evropskou unií. 	</a:t>
            </a:r>
          </a:p>
          <a:p>
            <a:pPr marL="0" marR="0" lvl="0" indent="0" algn="just" defTabSz="914400" rtl="0" eaLnBrk="1" fontAlgn="auto" latinLnBrk="0" hangingPunct="1">
              <a:lnSpc>
                <a:spcPct val="90000"/>
              </a:lnSpc>
              <a:spcBef>
                <a:spcPts val="1000"/>
              </a:spcBef>
              <a:spcAft>
                <a:spcPts val="0"/>
              </a:spcAft>
              <a:buClrTx/>
              <a:buSzTx/>
              <a:buNone/>
              <a:tabLst/>
              <a:defRPr/>
            </a:pPr>
            <a:endParaRPr kumimoji="0" lang="cs-CZ"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algn="just"/>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724887"/>
            <a:ext cx="569495" cy="569495"/>
          </a:xfrm>
          <a:prstGeom prst="rect">
            <a:avLst/>
          </a:prstGeom>
        </p:spPr>
      </p:pic>
    </p:spTree>
    <p:extLst>
      <p:ext uri="{BB962C8B-B14F-4D97-AF65-F5344CB8AC3E}">
        <p14:creationId xmlns:p14="http://schemas.microsoft.com/office/powerpoint/2010/main" val="45266249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Publicita</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a:bodyPr>
          <a:lstStyle/>
          <a:p>
            <a:pPr marR="0" lvl="0" algn="just" defTabSz="914400" rtl="0" eaLnBrk="1" fontAlgn="auto" latinLnBrk="0" hangingPunct="1">
              <a:lnSpc>
                <a:spcPct val="90000"/>
              </a:lnSpc>
              <a:spcBef>
                <a:spcPts val="1000"/>
              </a:spcBef>
              <a:spcAft>
                <a:spcPts val="0"/>
              </a:spcAft>
              <a:buClrTx/>
              <a:buSzTx/>
              <a:tabLst/>
              <a:defRPr/>
            </a:pPr>
            <a:endParaRPr lang="cs-CZ" sz="3300" dirty="0">
              <a:solidFill>
                <a:srgbClr val="000000"/>
              </a:solidFill>
              <a:latin typeface="Calibri" panose="020F0502020204030204" pitchFamily="34" charset="0"/>
            </a:endParaRPr>
          </a:p>
          <a:p>
            <a:pPr marR="0" lvl="0" algn="just" defTabSz="914400" rtl="0" eaLnBrk="1" fontAlgn="auto" latinLnBrk="0" hangingPunct="1">
              <a:lnSpc>
                <a:spcPct val="90000"/>
              </a:lnSpc>
              <a:spcBef>
                <a:spcPts val="1000"/>
              </a:spcBef>
              <a:spcAft>
                <a:spcPts val="0"/>
              </a:spcAft>
              <a:buClrTx/>
              <a:buSzTx/>
              <a:tabLst/>
              <a:defRPr/>
            </a:pPr>
            <a:r>
              <a:rPr lang="cs-CZ" sz="3300" dirty="0">
                <a:solidFill>
                  <a:srgbClr val="000000"/>
                </a:solidFill>
                <a:latin typeface="Calibri" panose="020F0502020204030204" pitchFamily="34" charset="0"/>
              </a:rPr>
              <a:t>Název musí odpovídat názvu uvedenému v systému MS2014+, a to buď jeho plné, nebo zkrácené verzi,</a:t>
            </a:r>
          </a:p>
          <a:p>
            <a:pPr marR="0" lvl="0" algn="just" defTabSz="914400" rtl="0" eaLnBrk="1" fontAlgn="auto" latinLnBrk="0" hangingPunct="1">
              <a:lnSpc>
                <a:spcPct val="90000"/>
              </a:lnSpc>
              <a:spcBef>
                <a:spcPts val="1000"/>
              </a:spcBef>
              <a:spcAft>
                <a:spcPts val="0"/>
              </a:spcAft>
              <a:buClrTx/>
              <a:buSzTx/>
              <a:tabLst/>
              <a:defRPr/>
            </a:pPr>
            <a:r>
              <a:rPr lang="cs-CZ" sz="3300" dirty="0">
                <a:solidFill>
                  <a:srgbClr val="000000"/>
                </a:solidFill>
                <a:latin typeface="Calibri" panose="020F0502020204030204" pitchFamily="34" charset="0"/>
              </a:rPr>
              <a:t>dále jsou součástí povinné publicity logo EU pro použití               v NPO, logo NPO ČR a logo MPSV ČR. 	</a:t>
            </a:r>
          </a:p>
          <a:p>
            <a:pPr marL="0" marR="0" lvl="0" indent="0" algn="just" defTabSz="914400" rtl="0" eaLnBrk="1" fontAlgn="auto" latinLnBrk="0" hangingPunct="1">
              <a:lnSpc>
                <a:spcPct val="90000"/>
              </a:lnSpc>
              <a:spcBef>
                <a:spcPts val="1000"/>
              </a:spcBef>
              <a:spcAft>
                <a:spcPts val="0"/>
              </a:spcAft>
              <a:buClrTx/>
              <a:buSzTx/>
              <a:buNone/>
              <a:tabLst/>
              <a:defRPr/>
            </a:pPr>
            <a:endParaRPr kumimoji="0" lang="cs-CZ"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algn="just"/>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spTree>
    <p:extLst>
      <p:ext uri="{BB962C8B-B14F-4D97-AF65-F5344CB8AC3E}">
        <p14:creationId xmlns:p14="http://schemas.microsoft.com/office/powerpoint/2010/main" val="323429424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Publicita</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lnSpcReduction="10000"/>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cs-CZ" sz="3500" b="1" dirty="0">
                <a:solidFill>
                  <a:srgbClr val="002060"/>
                </a:solidFill>
                <a:latin typeface="Calibri" panose="020F0502020204030204" pitchFamily="34" charset="0"/>
              </a:rPr>
              <a:t>Dle kapitoly 10 OP</a:t>
            </a:r>
            <a:r>
              <a:rPr lang="cs-CZ" sz="2600" dirty="0"/>
              <a:t>:</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300" dirty="0">
                <a:solidFill>
                  <a:srgbClr val="000000"/>
                </a:solidFill>
                <a:latin typeface="Calibri" panose="020F0502020204030204" pitchFamily="34" charset="0"/>
              </a:rPr>
              <a:t>Jsou výdaje na uvedená opatření ZV projektu,</a:t>
            </a:r>
          </a:p>
          <a:p>
            <a:pPr algn="just">
              <a:buFont typeface="Wingdings" panose="05000000000000000000" pitchFamily="2" charset="2"/>
              <a:buChar char="ü"/>
              <a:defRPr/>
            </a:pPr>
            <a:r>
              <a:rPr lang="cs-CZ" sz="3300" dirty="0">
                <a:solidFill>
                  <a:srgbClr val="000000"/>
                </a:solidFill>
                <a:latin typeface="Calibri" panose="020F0502020204030204" pitchFamily="34" charset="0"/>
              </a:rPr>
              <a:t>žadatel/příjemce může využít generátor publicity, který  je zpřístupněn na webu </a:t>
            </a:r>
            <a:r>
              <a:rPr lang="cs-CZ" sz="3300" dirty="0">
                <a:solidFill>
                  <a:srgbClr val="000000"/>
                </a:solidFill>
                <a:latin typeface="Calibri" panose="020F0502020204030204" pitchFamily="34" charset="0"/>
                <a:hlinkClick r:id="rId3"/>
              </a:rPr>
              <a:t>https://publicita.dotaceeu.cz</a:t>
            </a:r>
            <a:r>
              <a:rPr lang="cs-CZ" sz="3300" dirty="0">
                <a:solidFill>
                  <a:srgbClr val="000000"/>
                </a:solidFill>
                <a:latin typeface="Calibri" panose="020F0502020204030204" pitchFamily="34" charset="0"/>
              </a:rPr>
              <a:t>,</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300" dirty="0">
                <a:solidFill>
                  <a:srgbClr val="000000"/>
                </a:solidFill>
                <a:latin typeface="Calibri" panose="020F0502020204030204" pitchFamily="34" charset="0"/>
              </a:rPr>
              <a:t>realizované formy povinné publicity příjemce popisuje   ve ZoR/ZoU:</a:t>
            </a:r>
          </a:p>
          <a:p>
            <a:pPr marR="0" lvl="0" algn="just" defTabSz="914400" rtl="0" eaLnBrk="1" fontAlgn="auto" latinLnBrk="0" hangingPunct="1">
              <a:lnSpc>
                <a:spcPct val="90000"/>
              </a:lnSpc>
              <a:spcBef>
                <a:spcPts val="1000"/>
              </a:spcBef>
              <a:spcAft>
                <a:spcPts val="0"/>
              </a:spcAft>
              <a:buClrTx/>
              <a:buSzTx/>
              <a:tabLst/>
              <a:defRPr/>
            </a:pPr>
            <a:r>
              <a:rPr lang="cs-CZ" sz="3300" dirty="0">
                <a:solidFill>
                  <a:srgbClr val="000000"/>
                </a:solidFill>
                <a:latin typeface="Calibri" panose="020F0502020204030204" pitchFamily="34" charset="0"/>
              </a:rPr>
              <a:t>screenshot webových stránek (příloha ZoR)</a:t>
            </a:r>
          </a:p>
          <a:p>
            <a:pPr marR="0" lvl="0" algn="just" defTabSz="914400" rtl="0" eaLnBrk="1" fontAlgn="auto" latinLnBrk="0" hangingPunct="1">
              <a:lnSpc>
                <a:spcPct val="90000"/>
              </a:lnSpc>
              <a:spcBef>
                <a:spcPts val="1000"/>
              </a:spcBef>
              <a:spcAft>
                <a:spcPts val="0"/>
              </a:spcAft>
              <a:buClrTx/>
              <a:buSzTx/>
              <a:tabLst/>
              <a:defRPr/>
            </a:pPr>
            <a:r>
              <a:rPr lang="cs-CZ" sz="3300" dirty="0">
                <a:solidFill>
                  <a:srgbClr val="000000"/>
                </a:solidFill>
                <a:latin typeface="Calibri" panose="020F0502020204030204" pitchFamily="34" charset="0"/>
              </a:rPr>
              <a:t>fotografie stálé pamětní desky (ZoU)</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sz="3300" dirty="0">
              <a:solidFill>
                <a:srgbClr val="000000"/>
              </a:solidFill>
              <a:latin typeface="Calibri" panose="020F0502020204030204" pitchFamily="34" charset="0"/>
            </a:endParaRPr>
          </a:p>
          <a:p>
            <a:pPr marL="0" marR="0" lvl="0" indent="0" algn="just" defTabSz="914400" rtl="0" eaLnBrk="1" fontAlgn="auto" latinLnBrk="0" hangingPunct="1">
              <a:lnSpc>
                <a:spcPct val="90000"/>
              </a:lnSpc>
              <a:spcBef>
                <a:spcPts val="1000"/>
              </a:spcBef>
              <a:spcAft>
                <a:spcPts val="0"/>
              </a:spcAft>
              <a:buClrTx/>
              <a:buSzTx/>
              <a:buNone/>
              <a:tabLst/>
              <a:defRPr/>
            </a:pPr>
            <a:endParaRPr kumimoji="0" lang="cs-CZ"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algn="just"/>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4"/>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06815" y="1724887"/>
            <a:ext cx="569495" cy="569495"/>
          </a:xfrm>
          <a:prstGeom prst="rect">
            <a:avLst/>
          </a:prstGeom>
        </p:spPr>
      </p:pic>
    </p:spTree>
    <p:extLst>
      <p:ext uri="{BB962C8B-B14F-4D97-AF65-F5344CB8AC3E}">
        <p14:creationId xmlns:p14="http://schemas.microsoft.com/office/powerpoint/2010/main" val="427807322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Publicita</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cs-CZ" sz="3500" b="1" dirty="0">
                <a:solidFill>
                  <a:srgbClr val="002060"/>
                </a:solidFill>
                <a:latin typeface="Calibri" panose="020F0502020204030204" pitchFamily="34" charset="0"/>
              </a:rPr>
              <a:t>Časté chyby příjemce</a:t>
            </a:r>
            <a:r>
              <a:rPr lang="cs-CZ" sz="2600" dirty="0"/>
              <a:t>:</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300" dirty="0">
                <a:solidFill>
                  <a:srgbClr val="000000"/>
                </a:solidFill>
                <a:latin typeface="Calibri" panose="020F0502020204030204" pitchFamily="34" charset="0"/>
              </a:rPr>
              <a:t>chybí povinné prvky publicity (3 loga),</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300" dirty="0">
                <a:solidFill>
                  <a:srgbClr val="000000"/>
                </a:solidFill>
                <a:latin typeface="Calibri" panose="020F0502020204030204" pitchFamily="34" charset="0"/>
              </a:rPr>
              <a:t>není vyplněn komentář povinné prvky,</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300" dirty="0">
                <a:solidFill>
                  <a:srgbClr val="000000"/>
                </a:solidFill>
                <a:latin typeface="Calibri" panose="020F0502020204030204" pitchFamily="34" charset="0"/>
              </a:rPr>
              <a:t>není doložen screenshot webových stránek.</a:t>
            </a:r>
          </a:p>
          <a:p>
            <a:pPr marL="0" marR="0" lvl="0" indent="0" algn="just" defTabSz="914400" rtl="0" eaLnBrk="1" fontAlgn="auto" latinLnBrk="0" hangingPunct="1">
              <a:lnSpc>
                <a:spcPct val="90000"/>
              </a:lnSpc>
              <a:spcBef>
                <a:spcPts val="1000"/>
              </a:spcBef>
              <a:spcAft>
                <a:spcPts val="0"/>
              </a:spcAft>
              <a:buClrTx/>
              <a:buSzTx/>
              <a:buNone/>
              <a:tabLst/>
              <a:defRPr/>
            </a:pPr>
            <a:r>
              <a:rPr lang="cs-CZ" sz="3300" dirty="0">
                <a:solidFill>
                  <a:srgbClr val="000000"/>
                </a:solidFill>
                <a:latin typeface="Calibri" panose="020F0502020204030204" pitchFamily="34" charset="0"/>
              </a:rPr>
              <a:t>Při nesplnění pravidel pro zpracování povinných                            a informačních a propagačních nástrojů bude uplatněna </a:t>
            </a:r>
            <a:r>
              <a:rPr lang="cs-CZ" sz="3300" b="1" dirty="0">
                <a:solidFill>
                  <a:srgbClr val="000000"/>
                </a:solidFill>
                <a:latin typeface="Calibri" panose="020F0502020204030204" pitchFamily="34" charset="0"/>
              </a:rPr>
              <a:t>sankce </a:t>
            </a:r>
            <a:r>
              <a:rPr lang="cs-CZ" sz="3300" dirty="0">
                <a:solidFill>
                  <a:srgbClr val="000000"/>
                </a:solidFill>
                <a:latin typeface="Calibri" panose="020F0502020204030204" pitchFamily="34" charset="0"/>
              </a:rPr>
              <a:t>v souladu s podmínkami PA.</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sz="3300" dirty="0">
              <a:solidFill>
                <a:srgbClr val="000000"/>
              </a:solidFill>
              <a:latin typeface="Calibri" panose="020F0502020204030204" pitchFamily="34" charset="0"/>
            </a:endParaRPr>
          </a:p>
          <a:p>
            <a:pPr marL="0" marR="0" lvl="0" indent="0" algn="just" defTabSz="914400" rtl="0" eaLnBrk="1" fontAlgn="auto" latinLnBrk="0" hangingPunct="1">
              <a:lnSpc>
                <a:spcPct val="90000"/>
              </a:lnSpc>
              <a:spcBef>
                <a:spcPts val="1000"/>
              </a:spcBef>
              <a:spcAft>
                <a:spcPts val="0"/>
              </a:spcAft>
              <a:buClrTx/>
              <a:buSzTx/>
              <a:buNone/>
              <a:tabLst/>
              <a:defRPr/>
            </a:pPr>
            <a:endParaRPr kumimoji="0" lang="cs-CZ"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algn="just"/>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724887"/>
            <a:ext cx="569495" cy="569495"/>
          </a:xfrm>
          <a:prstGeom prst="rect">
            <a:avLst/>
          </a:prstGeom>
        </p:spPr>
      </p:pic>
    </p:spTree>
    <p:extLst>
      <p:ext uri="{BB962C8B-B14F-4D97-AF65-F5344CB8AC3E}">
        <p14:creationId xmlns:p14="http://schemas.microsoft.com/office/powerpoint/2010/main" val="718297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Realizace projektu</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985211"/>
            <a:ext cx="10257997" cy="3993882"/>
          </a:xfrm>
        </p:spPr>
        <p:txBody>
          <a:bodyPr>
            <a:normAutofit/>
          </a:bodyPr>
          <a:lstStyle/>
          <a:p>
            <a:pPr marL="0" indent="0" algn="just">
              <a:buNone/>
            </a:pPr>
            <a:r>
              <a:rPr lang="cs-CZ" sz="3200" b="1" dirty="0">
                <a:solidFill>
                  <a:srgbClr val="002060"/>
                </a:solidFill>
              </a:rPr>
              <a:t>Finanční plán (FP) – sledované období</a:t>
            </a:r>
          </a:p>
          <a:p>
            <a:pPr algn="just"/>
            <a:r>
              <a:rPr lang="cs-CZ" dirty="0"/>
              <a:t>Sledované období (délka etapy) na sebe musí časově navazovat             a nesmí se překrývat. </a:t>
            </a:r>
          </a:p>
          <a:p>
            <a:pPr algn="just"/>
            <a:r>
              <a:rPr lang="cs-CZ" dirty="0"/>
              <a:t>Sledované období za etapu je vždy ukončeno </a:t>
            </a:r>
            <a:r>
              <a:rPr lang="cs-CZ" b="1" dirty="0"/>
              <a:t>20 pd </a:t>
            </a:r>
            <a:r>
              <a:rPr lang="cs-CZ" dirty="0"/>
              <a:t>před datem předložení Zprávy o realizaci projektu a Žádosti o platbu (ZoR/ŽoP).</a:t>
            </a:r>
          </a:p>
          <a:p>
            <a:pPr algn="just"/>
            <a:r>
              <a:rPr lang="cs-CZ" dirty="0"/>
              <a:t>Délka sledovaného období nesmí být kratší </a:t>
            </a:r>
            <a:r>
              <a:rPr lang="cs-CZ" b="1" dirty="0"/>
              <a:t>než tři měsíce </a:t>
            </a:r>
            <a:r>
              <a:rPr lang="cs-CZ" dirty="0"/>
              <a:t>(příjemci z neziskového sektoru mají možnost zvolit režim financování kombinované ex post platby). </a:t>
            </a: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848007"/>
            <a:ext cx="569495" cy="569495"/>
          </a:xfrm>
          <a:prstGeom prst="rect">
            <a:avLst/>
          </a:prstGeom>
        </p:spPr>
      </p:pic>
    </p:spTree>
    <p:extLst>
      <p:ext uri="{BB962C8B-B14F-4D97-AF65-F5344CB8AC3E}">
        <p14:creationId xmlns:p14="http://schemas.microsoft.com/office/powerpoint/2010/main" val="338228021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Povinné informační a propagační nástroje po vydání prvního právní aktu: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fontScale="92500" lnSpcReduction="20000"/>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cs-CZ" sz="3500" b="1" dirty="0">
                <a:solidFill>
                  <a:srgbClr val="002060"/>
                </a:solidFill>
                <a:latin typeface="Calibri" panose="020F0502020204030204" pitchFamily="34" charset="0"/>
              </a:rPr>
              <a:t>CZV přesahuje 12 mil. Kč </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300" dirty="0">
                <a:solidFill>
                  <a:srgbClr val="000000"/>
                </a:solidFill>
                <a:latin typeface="Calibri" panose="020F0502020204030204" pitchFamily="34" charset="0"/>
              </a:rPr>
              <a:t>zveřejní na své internetové stránce, </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300" dirty="0">
                <a:solidFill>
                  <a:srgbClr val="000000"/>
                </a:solidFill>
                <a:latin typeface="Calibri" panose="020F0502020204030204" pitchFamily="34" charset="0"/>
              </a:rPr>
              <a:t>umístí po zahájení realizace investice </a:t>
            </a:r>
            <a:r>
              <a:rPr lang="cs-CZ" sz="3300" b="1" dirty="0">
                <a:solidFill>
                  <a:srgbClr val="000000"/>
                </a:solidFill>
                <a:latin typeface="Calibri" panose="020F0502020204030204" pitchFamily="34" charset="0"/>
              </a:rPr>
              <a:t>dočasný billboard</a:t>
            </a:r>
            <a:r>
              <a:rPr lang="cs-CZ" sz="3300" dirty="0">
                <a:solidFill>
                  <a:srgbClr val="000000"/>
                </a:solidFill>
                <a:latin typeface="Calibri" panose="020F0502020204030204" pitchFamily="34" charset="0"/>
              </a:rPr>
              <a:t>/pamětní desku s informacemi o investici (po dokončení nahrazen stálou pamětní deskou/billboardem),</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300" dirty="0">
                <a:solidFill>
                  <a:srgbClr val="000000"/>
                </a:solidFill>
                <a:latin typeface="Calibri" panose="020F0502020204030204" pitchFamily="34" charset="0"/>
              </a:rPr>
              <a:t>zajistí, aby subjekty, které se na operaci podílejí, byly o tomto financování informovány. Každý dokument týkající                            se provádění operace, jenž je použit pro informování veřejnosti nebo pro cílové skupiny, včetně jakéhokoliv potvrzení účasti nebo jiného potvrzení, musí obsahovat prohlášení o tom, že program byl podporován z RRF. </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sz="3300" dirty="0">
              <a:solidFill>
                <a:srgbClr val="000000"/>
              </a:solidFill>
              <a:latin typeface="Calibri" panose="020F0502020204030204" pitchFamily="34" charset="0"/>
            </a:endParaRPr>
          </a:p>
          <a:p>
            <a:pPr marL="0" marR="0" lvl="0" indent="0" algn="just" defTabSz="914400" rtl="0" eaLnBrk="1" fontAlgn="auto" latinLnBrk="0" hangingPunct="1">
              <a:lnSpc>
                <a:spcPct val="90000"/>
              </a:lnSpc>
              <a:spcBef>
                <a:spcPts val="1000"/>
              </a:spcBef>
              <a:spcAft>
                <a:spcPts val="0"/>
              </a:spcAft>
              <a:buClrTx/>
              <a:buSzTx/>
              <a:buNone/>
              <a:tabLst/>
              <a:defRPr/>
            </a:pPr>
            <a:endParaRPr kumimoji="0" lang="cs-CZ"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algn="just"/>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724887"/>
            <a:ext cx="569495" cy="569495"/>
          </a:xfrm>
          <a:prstGeom prst="rect">
            <a:avLst/>
          </a:prstGeom>
        </p:spPr>
      </p:pic>
    </p:spTree>
    <p:extLst>
      <p:ext uri="{BB962C8B-B14F-4D97-AF65-F5344CB8AC3E}">
        <p14:creationId xmlns:p14="http://schemas.microsoft.com/office/powerpoint/2010/main" val="157283407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Povinné informační a propagační nástroje po vydání prvního právní aktu: </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fontScale="85000" lnSpcReduction="10000"/>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cs-CZ" sz="3500" b="1" dirty="0">
                <a:solidFill>
                  <a:srgbClr val="002060"/>
                </a:solidFill>
                <a:latin typeface="Calibri" panose="020F0502020204030204" pitchFamily="34" charset="0"/>
              </a:rPr>
              <a:t>CZV nepřesahuje 12 mil. Kč </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300" dirty="0">
                <a:solidFill>
                  <a:srgbClr val="000000"/>
                </a:solidFill>
                <a:latin typeface="Calibri" panose="020F0502020204030204" pitchFamily="34" charset="0"/>
              </a:rPr>
              <a:t>zveřejní na své internetové stránce, </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300" dirty="0">
                <a:solidFill>
                  <a:srgbClr val="000000"/>
                </a:solidFill>
                <a:latin typeface="Calibri" panose="020F0502020204030204" pitchFamily="34" charset="0"/>
              </a:rPr>
              <a:t>umístí na místě snadno viditelném pro veřejnost plakát, nebo elektronické zobrazovací zařízení s informacemi o projektu                          o </a:t>
            </a:r>
            <a:r>
              <a:rPr lang="cs-CZ" sz="3300" b="1" dirty="0">
                <a:solidFill>
                  <a:srgbClr val="000000"/>
                </a:solidFill>
                <a:latin typeface="Calibri" panose="020F0502020204030204" pitchFamily="34" charset="0"/>
              </a:rPr>
              <a:t>minimální velikosti A3 </a:t>
            </a:r>
            <a:r>
              <a:rPr lang="cs-CZ" sz="3300" dirty="0">
                <a:solidFill>
                  <a:srgbClr val="000000"/>
                </a:solidFill>
                <a:latin typeface="Calibri" panose="020F0502020204030204" pitchFamily="34" charset="0"/>
              </a:rPr>
              <a:t>zobrazovací plochy (displeje, obrazovky),</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3300" dirty="0">
                <a:solidFill>
                  <a:srgbClr val="000000"/>
                </a:solidFill>
                <a:latin typeface="Calibri" panose="020F0502020204030204" pitchFamily="34" charset="0"/>
              </a:rPr>
              <a:t>zajistí, aby subjekty, které se na operaci podílejí, byly o tomto financování informovány. Každý dokument týkající se provádění operace, jenž je použit pro informování veřejnosti nebo pro cílové skupiny, včetně jakéhokoliv potvrzení účasti nebo jiného potvrzení, musí obsahovat prohlášení o tom, že program byl podporován z RRF. </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lang="cs-CZ" sz="3300" dirty="0">
              <a:solidFill>
                <a:srgbClr val="000000"/>
              </a:solidFill>
              <a:latin typeface="Calibri" panose="020F0502020204030204" pitchFamily="34" charset="0"/>
            </a:endParaRPr>
          </a:p>
          <a:p>
            <a:pPr marL="0" marR="0" lvl="0" indent="0" algn="just" defTabSz="914400" rtl="0" eaLnBrk="1" fontAlgn="auto" latinLnBrk="0" hangingPunct="1">
              <a:lnSpc>
                <a:spcPct val="90000"/>
              </a:lnSpc>
              <a:spcBef>
                <a:spcPts val="1000"/>
              </a:spcBef>
              <a:spcAft>
                <a:spcPts val="0"/>
              </a:spcAft>
              <a:buClrTx/>
              <a:buSzTx/>
              <a:buNone/>
              <a:tabLst/>
              <a:defRPr/>
            </a:pPr>
            <a:endParaRPr kumimoji="0" lang="cs-CZ"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algn="just"/>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724887"/>
            <a:ext cx="569495" cy="569495"/>
          </a:xfrm>
          <a:prstGeom prst="rect">
            <a:avLst/>
          </a:prstGeom>
        </p:spPr>
      </p:pic>
    </p:spTree>
    <p:extLst>
      <p:ext uri="{BB962C8B-B14F-4D97-AF65-F5344CB8AC3E}">
        <p14:creationId xmlns:p14="http://schemas.microsoft.com/office/powerpoint/2010/main" val="14960438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Indikátory</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fontScale="40000" lnSpcReduction="20000"/>
          </a:bodyPr>
          <a:lstStyle/>
          <a:p>
            <a:pPr marL="0" marR="0" lvl="0" indent="0" algn="just" defTabSz="914400" rtl="0" eaLnBrk="1" fontAlgn="auto" latinLnBrk="0" hangingPunct="1">
              <a:lnSpc>
                <a:spcPct val="90000"/>
              </a:lnSpc>
              <a:spcBef>
                <a:spcPts val="1000"/>
              </a:spcBef>
              <a:spcAft>
                <a:spcPts val="0"/>
              </a:spcAft>
              <a:buClrTx/>
              <a:buSzTx/>
              <a:buNone/>
              <a:tabLst/>
              <a:defRPr/>
            </a:pPr>
            <a:r>
              <a:rPr lang="cs-CZ" sz="9000" b="1" dirty="0">
                <a:solidFill>
                  <a:srgbClr val="002060"/>
                </a:solidFill>
                <a:latin typeface="Calibri" panose="020F0502020204030204" pitchFamily="34" charset="0"/>
              </a:rPr>
              <a:t>Indikátory</a:t>
            </a:r>
          </a:p>
          <a:p>
            <a:pPr marR="0" lvl="0" algn="just" defTabSz="914400" rtl="0" eaLnBrk="1" fontAlgn="auto" latinLnBrk="0" hangingPunct="1">
              <a:lnSpc>
                <a:spcPct val="90000"/>
              </a:lnSpc>
              <a:spcBef>
                <a:spcPts val="1000"/>
              </a:spcBef>
              <a:spcAft>
                <a:spcPts val="0"/>
              </a:spcAft>
              <a:buClrTx/>
              <a:buSzTx/>
              <a:tabLst/>
              <a:defRPr/>
            </a:pPr>
            <a:r>
              <a:rPr lang="cs-CZ" sz="7100" dirty="0">
                <a:solidFill>
                  <a:srgbClr val="000000"/>
                </a:solidFill>
                <a:latin typeface="Calibri" panose="020F0502020204030204" pitchFamily="34" charset="0"/>
              </a:rPr>
              <a:t>Pokud během realizace nastanou změny projektu, které mohou ovlivnit cílovou hodnotu indikátoru nebo datum cílové hodnoty, je nutné je hlásit formou ŽoZ.</a:t>
            </a:r>
          </a:p>
          <a:p>
            <a:pPr marR="0" lvl="0" algn="just" defTabSz="914400" rtl="0" eaLnBrk="1" fontAlgn="auto" latinLnBrk="0" hangingPunct="1">
              <a:lnSpc>
                <a:spcPct val="90000"/>
              </a:lnSpc>
              <a:spcBef>
                <a:spcPts val="1000"/>
              </a:spcBef>
              <a:spcAft>
                <a:spcPts val="0"/>
              </a:spcAft>
              <a:buClrTx/>
              <a:buSzTx/>
              <a:tabLst/>
              <a:defRPr/>
            </a:pPr>
            <a:r>
              <a:rPr lang="cs-CZ" sz="7100" dirty="0">
                <a:solidFill>
                  <a:srgbClr val="000000"/>
                </a:solidFill>
                <a:latin typeface="Calibri" panose="020F0502020204030204" pitchFamily="34" charset="0"/>
              </a:rPr>
              <a:t>Nenaplnění závazné cílové hodnoty indikátoru do doby stanovené              v PA, může v souladu s Pravidly NPO vést k finanční opravě nebo nevyplacení dotace. </a:t>
            </a:r>
          </a:p>
          <a:p>
            <a:pPr marR="0" lvl="0" algn="just" defTabSz="914400" rtl="0" eaLnBrk="1" fontAlgn="auto" latinLnBrk="0" hangingPunct="1">
              <a:lnSpc>
                <a:spcPct val="90000"/>
              </a:lnSpc>
              <a:spcBef>
                <a:spcPts val="1000"/>
              </a:spcBef>
              <a:spcAft>
                <a:spcPts val="0"/>
              </a:spcAft>
              <a:buClrTx/>
              <a:buSzTx/>
              <a:tabLst/>
              <a:defRPr/>
            </a:pPr>
            <a:r>
              <a:rPr lang="cs-CZ" sz="7100" dirty="0">
                <a:solidFill>
                  <a:srgbClr val="000000"/>
                </a:solidFill>
                <a:latin typeface="Calibri" panose="020F0502020204030204" pitchFamily="34" charset="0"/>
              </a:rPr>
              <a:t>Neudržení dosažené hodnoty po dobu udržitelnosti může mít charakter porušení rozpočtové kázně s následkem finanční opravy podle Podmínek PA.</a:t>
            </a:r>
          </a:p>
          <a:p>
            <a:pPr algn="just"/>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724887"/>
            <a:ext cx="569495" cy="569495"/>
          </a:xfrm>
          <a:prstGeom prst="rect">
            <a:avLst/>
          </a:prstGeom>
        </p:spPr>
      </p:pic>
    </p:spTree>
    <p:extLst>
      <p:ext uri="{BB962C8B-B14F-4D97-AF65-F5344CB8AC3E}">
        <p14:creationId xmlns:p14="http://schemas.microsoft.com/office/powerpoint/2010/main" val="164396800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Indikátory</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fontScale="47500" lnSpcReduction="20000"/>
          </a:bodyPr>
          <a:lstStyle/>
          <a:p>
            <a:pPr marL="0" marR="0" lvl="0" indent="0" algn="just" defTabSz="914400" rtl="0" eaLnBrk="1" fontAlgn="auto" latinLnBrk="0" hangingPunct="1">
              <a:lnSpc>
                <a:spcPct val="90000"/>
              </a:lnSpc>
              <a:spcBef>
                <a:spcPts val="1000"/>
              </a:spcBef>
              <a:spcAft>
                <a:spcPts val="0"/>
              </a:spcAft>
              <a:buClrTx/>
              <a:buSzTx/>
              <a:buNone/>
              <a:tabLst/>
              <a:defRPr/>
            </a:pPr>
            <a:r>
              <a:rPr lang="cs-CZ" sz="6700" b="1" dirty="0">
                <a:solidFill>
                  <a:srgbClr val="002060"/>
                </a:solidFill>
                <a:latin typeface="Calibri" panose="020F0502020204030204" pitchFamily="34" charset="0"/>
              </a:rPr>
              <a:t>Metodické listy indikátorů</a:t>
            </a:r>
          </a:p>
          <a:p>
            <a:pPr marR="0" lvl="0" algn="just" defTabSz="914400" rtl="0" eaLnBrk="1" fontAlgn="auto" latinLnBrk="0" hangingPunct="1">
              <a:lnSpc>
                <a:spcPct val="90000"/>
              </a:lnSpc>
              <a:spcBef>
                <a:spcPts val="1000"/>
              </a:spcBef>
              <a:spcAft>
                <a:spcPts val="0"/>
              </a:spcAft>
              <a:buClrTx/>
              <a:buSzTx/>
              <a:tabLst/>
              <a:defRPr/>
            </a:pPr>
            <a:r>
              <a:rPr lang="cs-CZ" sz="6700" dirty="0">
                <a:solidFill>
                  <a:srgbClr val="000000"/>
                </a:solidFill>
                <a:latin typeface="Calibri" panose="020F0502020204030204" pitchFamily="34" charset="0"/>
              </a:rPr>
              <a:t>Podrobné informace k jednotlivým indikátorům a závazná pravidla jejich vykazování a výpočtu obsahují metodické listy indikátorů, které jsou přílohou Specifických pravidel vydaných k příslušné výzvě.</a:t>
            </a:r>
          </a:p>
          <a:p>
            <a:pPr marR="0" lvl="0" algn="just" defTabSz="914400" rtl="0" eaLnBrk="1" fontAlgn="auto" latinLnBrk="0" hangingPunct="1">
              <a:lnSpc>
                <a:spcPct val="90000"/>
              </a:lnSpc>
              <a:spcBef>
                <a:spcPts val="1000"/>
              </a:spcBef>
              <a:spcAft>
                <a:spcPts val="0"/>
              </a:spcAft>
              <a:buClrTx/>
              <a:buSzTx/>
              <a:tabLst/>
              <a:defRPr/>
            </a:pPr>
            <a:r>
              <a:rPr lang="cs-CZ" sz="6700" dirty="0">
                <a:solidFill>
                  <a:srgbClr val="000000"/>
                </a:solidFill>
                <a:latin typeface="Calibri" panose="020F0502020204030204" pitchFamily="34" charset="0"/>
              </a:rPr>
              <a:t>Jakékoliv změny v projektu, které by mohly mít vliv na hodnoty indikátorů doporučujeme konzultovat předem                 s projektovým manažerem daného projektu.</a:t>
            </a:r>
          </a:p>
          <a:p>
            <a:pPr algn="just"/>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724887"/>
            <a:ext cx="569495" cy="569495"/>
          </a:xfrm>
          <a:prstGeom prst="rect">
            <a:avLst/>
          </a:prstGeom>
        </p:spPr>
      </p:pic>
    </p:spTree>
    <p:extLst>
      <p:ext uri="{BB962C8B-B14F-4D97-AF65-F5344CB8AC3E}">
        <p14:creationId xmlns:p14="http://schemas.microsoft.com/office/powerpoint/2010/main" val="102078362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ENVI Indikátory</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fontScale="40000" lnSpcReduction="20000"/>
          </a:bodyPr>
          <a:lstStyle/>
          <a:p>
            <a:pPr marL="0" marR="0" lvl="0" indent="0" algn="just" defTabSz="914400" rtl="0" eaLnBrk="1" fontAlgn="auto" latinLnBrk="0" hangingPunct="1">
              <a:lnSpc>
                <a:spcPct val="90000"/>
              </a:lnSpc>
              <a:spcBef>
                <a:spcPts val="1000"/>
              </a:spcBef>
              <a:spcAft>
                <a:spcPts val="0"/>
              </a:spcAft>
              <a:buClrTx/>
              <a:buSzTx/>
              <a:buNone/>
              <a:tabLst/>
              <a:defRPr/>
            </a:pPr>
            <a:r>
              <a:rPr lang="cs-CZ" sz="8000" b="1" dirty="0">
                <a:solidFill>
                  <a:srgbClr val="002060"/>
                </a:solidFill>
                <a:latin typeface="Calibri" panose="020F0502020204030204" pitchFamily="34" charset="0"/>
              </a:rPr>
              <a:t>Do této kategorie spadají</a:t>
            </a:r>
          </a:p>
          <a:p>
            <a:pPr marR="0" lvl="0" algn="just" defTabSz="914400" rtl="0" eaLnBrk="1" fontAlgn="auto" latinLnBrk="0" hangingPunct="1">
              <a:lnSpc>
                <a:spcPct val="90000"/>
              </a:lnSpc>
              <a:spcBef>
                <a:spcPts val="1000"/>
              </a:spcBef>
              <a:spcAft>
                <a:spcPts val="0"/>
              </a:spcAft>
              <a:buClrTx/>
              <a:buSzTx/>
              <a:tabLst/>
              <a:defRPr/>
            </a:pPr>
            <a:r>
              <a:rPr lang="cs-CZ" sz="7000" b="1" dirty="0">
                <a:solidFill>
                  <a:srgbClr val="000000"/>
                </a:solidFill>
                <a:latin typeface="Calibri" panose="020F0502020204030204" pitchFamily="34" charset="0"/>
              </a:rPr>
              <a:t>32300</a:t>
            </a:r>
            <a:r>
              <a:rPr lang="cs-CZ" sz="7000" dirty="0">
                <a:solidFill>
                  <a:srgbClr val="000000"/>
                </a:solidFill>
                <a:latin typeface="Calibri" panose="020F0502020204030204" pitchFamily="34" charset="0"/>
              </a:rPr>
              <a:t> - Snížení konečné spotřeby energie, </a:t>
            </a:r>
          </a:p>
          <a:p>
            <a:pPr marR="0" lvl="0" algn="just" defTabSz="914400" rtl="0" eaLnBrk="1" fontAlgn="auto" latinLnBrk="0" hangingPunct="1">
              <a:lnSpc>
                <a:spcPct val="90000"/>
              </a:lnSpc>
              <a:spcBef>
                <a:spcPts val="1000"/>
              </a:spcBef>
              <a:spcAft>
                <a:spcPts val="0"/>
              </a:spcAft>
              <a:buClrTx/>
              <a:buSzTx/>
              <a:tabLst/>
              <a:defRPr/>
            </a:pPr>
            <a:r>
              <a:rPr lang="cs-CZ" sz="7000" b="1" dirty="0">
                <a:solidFill>
                  <a:srgbClr val="000000"/>
                </a:solidFill>
                <a:latin typeface="Calibri" panose="020F0502020204030204" pitchFamily="34" charset="0"/>
              </a:rPr>
              <a:t>36113</a:t>
            </a:r>
            <a:r>
              <a:rPr lang="cs-CZ" sz="7000" dirty="0">
                <a:solidFill>
                  <a:srgbClr val="000000"/>
                </a:solidFill>
                <a:latin typeface="Calibri" panose="020F0502020204030204" pitchFamily="34" charset="0"/>
              </a:rPr>
              <a:t> - Snížení emisí CO2,  </a:t>
            </a:r>
          </a:p>
          <a:p>
            <a:pPr marR="0" lvl="0" algn="just" defTabSz="914400" rtl="0" eaLnBrk="1" fontAlgn="auto" latinLnBrk="0" hangingPunct="1">
              <a:lnSpc>
                <a:spcPct val="90000"/>
              </a:lnSpc>
              <a:spcBef>
                <a:spcPts val="1000"/>
              </a:spcBef>
              <a:spcAft>
                <a:spcPts val="0"/>
              </a:spcAft>
              <a:buClrTx/>
              <a:buSzTx/>
              <a:tabLst/>
              <a:defRPr/>
            </a:pPr>
            <a:r>
              <a:rPr lang="cs-CZ" sz="7000" b="1" dirty="0">
                <a:solidFill>
                  <a:srgbClr val="000000"/>
                </a:solidFill>
                <a:latin typeface="Calibri" panose="020F0502020204030204" pitchFamily="34" charset="0"/>
              </a:rPr>
              <a:t>32601</a:t>
            </a:r>
            <a:r>
              <a:rPr lang="cs-CZ" sz="7000" dirty="0">
                <a:solidFill>
                  <a:srgbClr val="000000"/>
                </a:solidFill>
                <a:latin typeface="Calibri" panose="020F0502020204030204" pitchFamily="34" charset="0"/>
              </a:rPr>
              <a:t> - Úspora primární energie.</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7000" dirty="0">
                <a:solidFill>
                  <a:srgbClr val="000000"/>
                </a:solidFill>
                <a:latin typeface="Calibri" panose="020F0502020204030204" pitchFamily="34" charset="0"/>
              </a:rPr>
              <a:t>Jestliže po realizaci projektu nedojde k naplnění cílové hodnoty ENVI indikátorů, tj. dosažená hodnota těchto indikátorů je nižší než předpokládaná cílová hodnota těchto indikátorů, potom se nejedná o porušení podmínek, které by bylo sankcionováno.</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7000" dirty="0">
                <a:solidFill>
                  <a:srgbClr val="000000"/>
                </a:solidFill>
                <a:latin typeface="Calibri" panose="020F0502020204030204" pitchFamily="34" charset="0"/>
              </a:rPr>
              <a:t>Dosažená hodnota je uvedena ve stanovisku energetického specialisty k závěrečnému vyhodnocení akce. </a:t>
            </a:r>
          </a:p>
          <a:p>
            <a:pPr marL="0" indent="0" algn="just">
              <a:buNone/>
            </a:pPr>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724887"/>
            <a:ext cx="569495" cy="569495"/>
          </a:xfrm>
          <a:prstGeom prst="rect">
            <a:avLst/>
          </a:prstGeom>
        </p:spPr>
      </p:pic>
    </p:spTree>
    <p:extLst>
      <p:ext uri="{BB962C8B-B14F-4D97-AF65-F5344CB8AC3E}">
        <p14:creationId xmlns:p14="http://schemas.microsoft.com/office/powerpoint/2010/main" val="144276348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ENVI Indikátory</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fontScale="32500" lnSpcReduction="20000"/>
          </a:bodyPr>
          <a:lstStyle/>
          <a:p>
            <a:pPr marL="0" marR="0" lvl="0" indent="0" algn="just" defTabSz="914400" rtl="0" eaLnBrk="1" fontAlgn="auto" latinLnBrk="0" hangingPunct="1">
              <a:lnSpc>
                <a:spcPct val="90000"/>
              </a:lnSpc>
              <a:spcBef>
                <a:spcPts val="1000"/>
              </a:spcBef>
              <a:spcAft>
                <a:spcPts val="0"/>
              </a:spcAft>
              <a:buClrTx/>
              <a:buSzTx/>
              <a:buNone/>
              <a:tabLst/>
              <a:defRPr/>
            </a:pPr>
            <a:r>
              <a:rPr lang="cs-CZ" sz="9800" b="1" dirty="0">
                <a:solidFill>
                  <a:srgbClr val="002060"/>
                </a:solidFill>
                <a:latin typeface="Calibri" panose="020F0502020204030204" pitchFamily="34" charset="0"/>
              </a:rPr>
              <a:t>Výpočet dosažené hodnoty indikátoru vychází:</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7400" dirty="0">
                <a:solidFill>
                  <a:srgbClr val="000000"/>
                </a:solidFill>
                <a:latin typeface="Calibri" panose="020F0502020204030204" pitchFamily="34" charset="0"/>
              </a:rPr>
              <a:t>z údajů uvedených v energetickém posudku pro stav po realizaci, </a:t>
            </a:r>
            <a:r>
              <a:rPr lang="cs-CZ" sz="7400" b="1" dirty="0">
                <a:solidFill>
                  <a:srgbClr val="000000"/>
                </a:solidFill>
                <a:latin typeface="Calibri" panose="020F0502020204030204" pitchFamily="34" charset="0"/>
              </a:rPr>
              <a:t>nebo</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7400" dirty="0">
                <a:solidFill>
                  <a:srgbClr val="000000"/>
                </a:solidFill>
                <a:latin typeface="Calibri" panose="020F0502020204030204" pitchFamily="34" charset="0"/>
              </a:rPr>
              <a:t>z údajů uvedených ve změnových dokumentech dokládajících skutečné provedení projektu v případech, kdy dochází ke změnám v projektu mající vliv na dosaženou hodnotu, </a:t>
            </a:r>
            <a:r>
              <a:rPr lang="cs-CZ" sz="7400" b="1" dirty="0">
                <a:solidFill>
                  <a:srgbClr val="000000"/>
                </a:solidFill>
                <a:latin typeface="Calibri" panose="020F0502020204030204" pitchFamily="34" charset="0"/>
              </a:rPr>
              <a:t>nebo</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7400" dirty="0">
                <a:solidFill>
                  <a:srgbClr val="000000"/>
                </a:solidFill>
                <a:latin typeface="Calibri" panose="020F0502020204030204" pitchFamily="34" charset="0"/>
              </a:rPr>
              <a:t>z údajů uvedených v dokladech dokládající reálnou spotřebu provozu po realizaci projektu.</a:t>
            </a:r>
          </a:p>
          <a:p>
            <a:pPr marR="0" lvl="0" algn="just" defTabSz="914400" rtl="0" eaLnBrk="1" fontAlgn="auto" latinLnBrk="0" hangingPunct="1">
              <a:lnSpc>
                <a:spcPct val="90000"/>
              </a:lnSpc>
              <a:spcBef>
                <a:spcPts val="1000"/>
              </a:spcBef>
              <a:spcAft>
                <a:spcPts val="0"/>
              </a:spcAft>
              <a:buClrTx/>
              <a:buSzTx/>
              <a:tabLst/>
              <a:defRPr/>
            </a:pPr>
            <a:r>
              <a:rPr lang="cs-CZ" sz="7400" dirty="0">
                <a:solidFill>
                  <a:srgbClr val="000000"/>
                </a:solidFill>
                <a:latin typeface="Calibri" panose="020F0502020204030204" pitchFamily="34" charset="0"/>
              </a:rPr>
              <a:t>V případě, že je předmětem projektu novostavba, potom jsou výše uvedené ENVI indikátory pro projekt nerelevantní.</a:t>
            </a:r>
          </a:p>
          <a:p>
            <a:pPr marR="0" lvl="0" algn="just" defTabSz="914400" rtl="0" eaLnBrk="1" fontAlgn="auto" latinLnBrk="0" hangingPunct="1">
              <a:lnSpc>
                <a:spcPct val="90000"/>
              </a:lnSpc>
              <a:spcBef>
                <a:spcPts val="1000"/>
              </a:spcBef>
              <a:spcAft>
                <a:spcPts val="0"/>
              </a:spcAft>
              <a:buClrTx/>
              <a:buSzTx/>
              <a:tabLst/>
              <a:defRPr/>
            </a:pPr>
            <a:r>
              <a:rPr lang="cs-CZ" sz="7400" dirty="0">
                <a:solidFill>
                  <a:srgbClr val="000000"/>
                </a:solidFill>
                <a:latin typeface="Calibri" panose="020F0502020204030204" pitchFamily="34" charset="0"/>
              </a:rPr>
              <a:t>Vždy je nutné vykazovat </a:t>
            </a:r>
            <a:r>
              <a:rPr lang="cs-CZ" sz="7400" b="1" dirty="0">
                <a:solidFill>
                  <a:srgbClr val="000000"/>
                </a:solidFill>
                <a:latin typeface="Calibri" panose="020F0502020204030204" pitchFamily="34" charset="0"/>
              </a:rPr>
              <a:t>rozdíl</a:t>
            </a:r>
            <a:r>
              <a:rPr lang="cs-CZ" sz="7400" dirty="0">
                <a:solidFill>
                  <a:srgbClr val="000000"/>
                </a:solidFill>
                <a:latin typeface="Calibri" panose="020F0502020204030204" pitchFamily="34" charset="0"/>
              </a:rPr>
              <a:t>, tj. prokázat, že realizací projektu došlo ke snížení či úspoře v závislosti na indikátoru, nikoliv vykázat množství energie/emisí dodávaných do budovy po realizaci projektu.</a:t>
            </a:r>
          </a:p>
          <a:p>
            <a:pPr marL="0" indent="0" algn="just">
              <a:buNone/>
            </a:pPr>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724887"/>
            <a:ext cx="569495" cy="569495"/>
          </a:xfrm>
          <a:prstGeom prst="rect">
            <a:avLst/>
          </a:prstGeom>
        </p:spPr>
      </p:pic>
    </p:spTree>
    <p:extLst>
      <p:ext uri="{BB962C8B-B14F-4D97-AF65-F5344CB8AC3E}">
        <p14:creationId xmlns:p14="http://schemas.microsoft.com/office/powerpoint/2010/main" val="23806994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Princip DNSH</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rmAutofit fontScale="55000" lnSpcReduction="20000"/>
          </a:bodyPr>
          <a:lstStyle/>
          <a:p>
            <a:pPr marL="0" marR="0" lvl="0" indent="0" algn="just" defTabSz="914400" rtl="0" eaLnBrk="1" fontAlgn="auto" latinLnBrk="0" hangingPunct="1">
              <a:lnSpc>
                <a:spcPct val="90000"/>
              </a:lnSpc>
              <a:spcBef>
                <a:spcPts val="1000"/>
              </a:spcBef>
              <a:spcAft>
                <a:spcPts val="0"/>
              </a:spcAft>
              <a:buClrTx/>
              <a:buSzTx/>
              <a:buNone/>
              <a:tabLst/>
              <a:defRPr/>
            </a:pPr>
            <a:r>
              <a:rPr lang="cs-CZ" sz="6700" b="1" dirty="0">
                <a:solidFill>
                  <a:srgbClr val="002060"/>
                </a:solidFill>
                <a:latin typeface="Calibri" panose="020F0502020204030204" pitchFamily="34" charset="0"/>
              </a:rPr>
              <a:t>DNSH</a:t>
            </a:r>
          </a:p>
          <a:p>
            <a:pPr marR="0" lvl="0" algn="just" defTabSz="914400" rtl="0" eaLnBrk="1" fontAlgn="auto" latinLnBrk="0" hangingPunct="1">
              <a:lnSpc>
                <a:spcPct val="90000"/>
              </a:lnSpc>
              <a:spcBef>
                <a:spcPts val="1000"/>
              </a:spcBef>
              <a:spcAft>
                <a:spcPts val="0"/>
              </a:spcAft>
              <a:buClrTx/>
              <a:buSzTx/>
              <a:tabLst/>
              <a:defRPr/>
            </a:pPr>
            <a:r>
              <a:rPr lang="cs-CZ" sz="5900" dirty="0">
                <a:solidFill>
                  <a:srgbClr val="000000"/>
                </a:solidFill>
                <a:latin typeface="Calibri" panose="020F0502020204030204" pitchFamily="34" charset="0"/>
              </a:rPr>
              <a:t>Jedná se o zásadu „významně nepoškozovat“ životní prostředí při realizaci projektů NPO – „Do No </a:t>
            </a:r>
            <a:r>
              <a:rPr lang="cs-CZ" sz="5900" dirty="0" err="1">
                <a:solidFill>
                  <a:srgbClr val="000000"/>
                </a:solidFill>
                <a:latin typeface="Calibri" panose="020F0502020204030204" pitchFamily="34" charset="0"/>
              </a:rPr>
              <a:t>Significant</a:t>
            </a:r>
            <a:r>
              <a:rPr lang="cs-CZ" sz="5900" dirty="0">
                <a:solidFill>
                  <a:srgbClr val="000000"/>
                </a:solidFill>
                <a:latin typeface="Calibri" panose="020F0502020204030204" pitchFamily="34" charset="0"/>
              </a:rPr>
              <a:t> </a:t>
            </a:r>
            <a:r>
              <a:rPr lang="cs-CZ" sz="5900" dirty="0" err="1">
                <a:solidFill>
                  <a:srgbClr val="000000"/>
                </a:solidFill>
                <a:latin typeface="Calibri" panose="020F0502020204030204" pitchFamily="34" charset="0"/>
              </a:rPr>
              <a:t>Harm</a:t>
            </a:r>
            <a:r>
              <a:rPr lang="cs-CZ" sz="5900" dirty="0">
                <a:solidFill>
                  <a:srgbClr val="000000"/>
                </a:solidFill>
                <a:latin typeface="Calibri" panose="020F0502020204030204" pitchFamily="34" charset="0"/>
              </a:rPr>
              <a:t>“ (DNSH).</a:t>
            </a:r>
          </a:p>
          <a:p>
            <a:pPr marR="0" lvl="0" algn="just" defTabSz="914400" rtl="0" eaLnBrk="1" fontAlgn="auto" latinLnBrk="0" hangingPunct="1">
              <a:lnSpc>
                <a:spcPct val="90000"/>
              </a:lnSpc>
              <a:spcBef>
                <a:spcPts val="1000"/>
              </a:spcBef>
              <a:spcAft>
                <a:spcPts val="0"/>
              </a:spcAft>
              <a:buClrTx/>
              <a:buSzTx/>
              <a:tabLst/>
              <a:defRPr/>
            </a:pPr>
            <a:r>
              <a:rPr lang="cs-CZ" sz="5900" dirty="0">
                <a:solidFill>
                  <a:srgbClr val="000000"/>
                </a:solidFill>
                <a:latin typeface="Calibri" panose="020F0502020204030204" pitchFamily="34" charset="0"/>
              </a:rPr>
              <a:t>Požadavky na dodržení zásady DNSH v projektech jsou uvedeny ve Specifických pravidlech pro žadatele a příjemce a v příloze č. 18 Obecných pravidel pro žadatele a příjemce.</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5900" b="1" dirty="0">
                <a:solidFill>
                  <a:srgbClr val="000000"/>
                </a:solidFill>
                <a:latin typeface="Calibri" panose="020F0502020204030204" pitchFamily="34" charset="0"/>
              </a:rPr>
              <a:t>1. Udržitelné využívání a ochrana vodních zdrojů (pokud jsou v projektu pořizována zařízení pro používání vody). </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5900" b="1" dirty="0">
                <a:solidFill>
                  <a:srgbClr val="000000"/>
                </a:solidFill>
                <a:latin typeface="Calibri" panose="020F0502020204030204" pitchFamily="34" charset="0"/>
              </a:rPr>
              <a:t>2. Přechod na oběhové hospodářství.</a:t>
            </a:r>
          </a:p>
          <a:p>
            <a:pPr marL="0" indent="0" algn="just">
              <a:buNone/>
            </a:pPr>
            <a:endParaRPr lang="cs-CZ" sz="2400" dirty="0"/>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724887"/>
            <a:ext cx="569495" cy="569495"/>
          </a:xfrm>
          <a:prstGeom prst="rect">
            <a:avLst/>
          </a:prstGeom>
        </p:spPr>
      </p:pic>
    </p:spTree>
    <p:extLst>
      <p:ext uri="{BB962C8B-B14F-4D97-AF65-F5344CB8AC3E}">
        <p14:creationId xmlns:p14="http://schemas.microsoft.com/office/powerpoint/2010/main" val="260442833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Princip DNSH</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Autofit/>
          </a:bodyPr>
          <a:lstStyle/>
          <a:p>
            <a:pPr marL="0" marR="0" lvl="0" indent="0" algn="just" defTabSz="914400" rtl="0" eaLnBrk="1" fontAlgn="auto" latinLnBrk="0" hangingPunct="1">
              <a:lnSpc>
                <a:spcPct val="90000"/>
              </a:lnSpc>
              <a:spcBef>
                <a:spcPts val="1000"/>
              </a:spcBef>
              <a:spcAft>
                <a:spcPts val="0"/>
              </a:spcAft>
              <a:buClrTx/>
              <a:buSzTx/>
              <a:buNone/>
              <a:tabLst/>
              <a:defRPr/>
            </a:pPr>
            <a:r>
              <a:rPr lang="cs-CZ" sz="3200" b="1" dirty="0">
                <a:solidFill>
                  <a:srgbClr val="002060"/>
                </a:solidFill>
                <a:latin typeface="Calibri" panose="020F0502020204030204" pitchFamily="34" charset="0"/>
              </a:rPr>
              <a:t>Udržitelné využívání a ochrana vodních zdrojů</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2300" b="1" dirty="0">
                <a:solidFill>
                  <a:srgbClr val="000000"/>
                </a:solidFill>
                <a:latin typeface="Calibri" panose="020F0502020204030204" pitchFamily="34" charset="0"/>
              </a:rPr>
              <a:t>Podmínka:</a:t>
            </a:r>
            <a:r>
              <a:rPr lang="cs-CZ" sz="2300" dirty="0">
                <a:solidFill>
                  <a:srgbClr val="000000"/>
                </a:solidFill>
                <a:latin typeface="Calibri" panose="020F0502020204030204" pitchFamily="34" charset="0"/>
              </a:rPr>
              <a:t> Jsou-li instalována zařízení k využívání vody, je pro ně uvedená spotřeba vody doložena technickými listy výrobku, stavební certifikací nebo stávajícím štítkem výrobku v EU:</a:t>
            </a:r>
          </a:p>
          <a:p>
            <a:pPr marR="0" lvl="0" algn="just" defTabSz="914400" rtl="0" eaLnBrk="1" fontAlgn="auto" latinLnBrk="0" hangingPunct="1">
              <a:lnSpc>
                <a:spcPct val="90000"/>
              </a:lnSpc>
              <a:spcBef>
                <a:spcPts val="1000"/>
              </a:spcBef>
              <a:spcAft>
                <a:spcPts val="0"/>
              </a:spcAft>
              <a:buClrTx/>
              <a:buSzTx/>
              <a:tabLst/>
              <a:defRPr/>
            </a:pPr>
            <a:r>
              <a:rPr lang="cs-CZ" sz="2300" dirty="0">
                <a:solidFill>
                  <a:srgbClr val="000000"/>
                </a:solidFill>
                <a:latin typeface="Calibri" panose="020F0502020204030204" pitchFamily="34" charset="0"/>
              </a:rPr>
              <a:t>umyvadlové baterie a kuchyňské baterie mají maximální průtok vody 6 litrů/min; </a:t>
            </a:r>
          </a:p>
          <a:p>
            <a:pPr marR="0" lvl="0" algn="just" defTabSz="914400" rtl="0" eaLnBrk="1" fontAlgn="auto" latinLnBrk="0" hangingPunct="1">
              <a:lnSpc>
                <a:spcPct val="90000"/>
              </a:lnSpc>
              <a:spcBef>
                <a:spcPts val="1000"/>
              </a:spcBef>
              <a:spcAft>
                <a:spcPts val="0"/>
              </a:spcAft>
              <a:buClrTx/>
              <a:buSzTx/>
              <a:tabLst/>
              <a:defRPr/>
            </a:pPr>
            <a:r>
              <a:rPr lang="cs-CZ" sz="2300" dirty="0">
                <a:solidFill>
                  <a:srgbClr val="000000"/>
                </a:solidFill>
                <a:latin typeface="Calibri" panose="020F0502020204030204" pitchFamily="34" charset="0"/>
              </a:rPr>
              <a:t>sprchy mají maximální průtok vody 8 litrů/min; </a:t>
            </a:r>
          </a:p>
          <a:p>
            <a:pPr marR="0" lvl="0" algn="just" defTabSz="914400" rtl="0" eaLnBrk="1" fontAlgn="auto" latinLnBrk="0" hangingPunct="1">
              <a:lnSpc>
                <a:spcPct val="90000"/>
              </a:lnSpc>
              <a:spcBef>
                <a:spcPts val="1000"/>
              </a:spcBef>
              <a:spcAft>
                <a:spcPts val="0"/>
              </a:spcAft>
              <a:buClrTx/>
              <a:buSzTx/>
              <a:tabLst/>
              <a:defRPr/>
            </a:pPr>
            <a:r>
              <a:rPr lang="cs-CZ" sz="2300" dirty="0">
                <a:solidFill>
                  <a:srgbClr val="000000"/>
                </a:solidFill>
                <a:latin typeface="Calibri" panose="020F0502020204030204" pitchFamily="34" charset="0"/>
              </a:rPr>
              <a:t>WC zahrnující soupravy, mísy a splachovací nádrže mají úplný objem splachovací vody maximálně 6 litrů a maximální průměrný objem splachovací vody 3,5 litru; </a:t>
            </a:r>
          </a:p>
          <a:p>
            <a:pPr marR="0" lvl="0" algn="just" defTabSz="914400" rtl="0" eaLnBrk="1" fontAlgn="auto" latinLnBrk="0" hangingPunct="1">
              <a:lnSpc>
                <a:spcPct val="90000"/>
              </a:lnSpc>
              <a:spcBef>
                <a:spcPts val="1000"/>
              </a:spcBef>
              <a:spcAft>
                <a:spcPts val="0"/>
              </a:spcAft>
              <a:buClrTx/>
              <a:buSzTx/>
              <a:tabLst/>
              <a:defRPr/>
            </a:pPr>
            <a:r>
              <a:rPr lang="cs-CZ" sz="2300" dirty="0">
                <a:solidFill>
                  <a:srgbClr val="000000"/>
                </a:solidFill>
                <a:latin typeface="Calibri" panose="020F0502020204030204" pitchFamily="34" charset="0"/>
              </a:rPr>
              <a:t>pisoáry spotřebují maximálně 2 litry/mísu/hodinu. Splachovací pisoáry mají maximální úplný objem splachovací vody 1 litr. </a:t>
            </a:r>
          </a:p>
          <a:p>
            <a:pPr marR="0" lvl="0" algn="just" defTabSz="914400" rtl="0" eaLnBrk="1" fontAlgn="auto" latinLnBrk="0" hangingPunct="1">
              <a:lnSpc>
                <a:spcPct val="90000"/>
              </a:lnSpc>
              <a:spcBef>
                <a:spcPts val="1000"/>
              </a:spcBef>
              <a:spcAft>
                <a:spcPts val="0"/>
              </a:spcAft>
              <a:buClrTx/>
              <a:buSzTx/>
              <a:tabLst/>
              <a:defRPr/>
            </a:pPr>
            <a:endParaRPr lang="cs-CZ" sz="3000" dirty="0">
              <a:solidFill>
                <a:srgbClr val="000000"/>
              </a:solidFill>
              <a:latin typeface="Calibri" panose="020F0502020204030204" pitchFamily="34" charset="0"/>
            </a:endParaRP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724887"/>
            <a:ext cx="569495" cy="569495"/>
          </a:xfrm>
          <a:prstGeom prst="rect">
            <a:avLst/>
          </a:prstGeom>
        </p:spPr>
      </p:pic>
    </p:spTree>
    <p:extLst>
      <p:ext uri="{BB962C8B-B14F-4D97-AF65-F5344CB8AC3E}">
        <p14:creationId xmlns:p14="http://schemas.microsoft.com/office/powerpoint/2010/main" val="320902899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Princip DNSH</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Autofit/>
          </a:bodyPr>
          <a:lstStyle/>
          <a:p>
            <a:pPr marL="0" marR="0" lvl="0" indent="0" algn="just" defTabSz="914400" rtl="0" eaLnBrk="1" fontAlgn="auto" latinLnBrk="0" hangingPunct="1">
              <a:lnSpc>
                <a:spcPct val="90000"/>
              </a:lnSpc>
              <a:spcBef>
                <a:spcPts val="1000"/>
              </a:spcBef>
              <a:spcAft>
                <a:spcPts val="0"/>
              </a:spcAft>
              <a:buClrTx/>
              <a:buSzTx/>
              <a:buNone/>
              <a:tabLst/>
              <a:defRPr/>
            </a:pPr>
            <a:r>
              <a:rPr lang="cs-CZ" sz="3200" b="1" dirty="0">
                <a:solidFill>
                  <a:srgbClr val="002060"/>
                </a:solidFill>
                <a:latin typeface="Calibri" panose="020F0502020204030204" pitchFamily="34" charset="0"/>
              </a:rPr>
              <a:t>Přechod na oběhové hospodářství</a:t>
            </a:r>
            <a:endParaRPr lang="cs-CZ" sz="3200" b="1" dirty="0">
              <a:solidFill>
                <a:srgbClr val="000000"/>
              </a:solidFill>
              <a:latin typeface="Calibri" panose="020F0502020204030204" pitchFamily="34" charset="0"/>
            </a:endParaRP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2500" b="1" dirty="0">
                <a:solidFill>
                  <a:srgbClr val="000000"/>
                </a:solidFill>
                <a:latin typeface="Calibri" panose="020F0502020204030204" pitchFamily="34" charset="0"/>
              </a:rPr>
              <a:t>Podmínka: </a:t>
            </a:r>
            <a:r>
              <a:rPr lang="cs-CZ" sz="2500" dirty="0">
                <a:solidFill>
                  <a:srgbClr val="000000"/>
                </a:solidFill>
                <a:latin typeface="Calibri" panose="020F0502020204030204" pitchFamily="34" charset="0"/>
              </a:rPr>
              <a:t>Nejméně 70 % (hmotnostních) stavebního                                                   a demoličního odpadu neklasifikovaného jako nebezpečný                                            (s výjimkou v přírodě se vyskytujících materiálů uvedených v kategorii 17 05 04 v Evropském seznamu odpadů stanoveném rozhodnutím 2000/532/ES) vzniklého na staveništi musí být připraveno  k opětovnému použití, recyklaci a k jiným druhům materiálového využití, včetně zásypů, při nichž jsou jiné materiály nahrazeny odpadem, v souladu s hierarchií způsobů nakládání       s odpady a protokolem EU pro nakládání se stavebním                                       a demoličním odpadem.</a:t>
            </a: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724887"/>
            <a:ext cx="569495" cy="569495"/>
          </a:xfrm>
          <a:prstGeom prst="rect">
            <a:avLst/>
          </a:prstGeom>
        </p:spPr>
      </p:pic>
    </p:spTree>
    <p:extLst>
      <p:ext uri="{BB962C8B-B14F-4D97-AF65-F5344CB8AC3E}">
        <p14:creationId xmlns:p14="http://schemas.microsoft.com/office/powerpoint/2010/main" val="293418311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170CD-4F1D-431B-BC9E-D5933CD3F643}"/>
              </a:ext>
            </a:extLst>
          </p:cNvPr>
          <p:cNvSpPr>
            <a:spLocks noGrp="1"/>
          </p:cNvSpPr>
          <p:nvPr>
            <p:ph type="title"/>
          </p:nvPr>
        </p:nvSpPr>
        <p:spPr>
          <a:xfrm>
            <a:off x="502920" y="348334"/>
            <a:ext cx="11212830" cy="1325563"/>
          </a:xfrm>
          <a:solidFill>
            <a:schemeClr val="accent1">
              <a:lumMod val="50000"/>
            </a:schemeClr>
          </a:solidFill>
          <a:ln>
            <a:solidFill>
              <a:schemeClr val="accent1">
                <a:lumMod val="20000"/>
                <a:lumOff val="80000"/>
              </a:schemeClr>
            </a:solidFill>
          </a:ln>
        </p:spPr>
        <p:txBody>
          <a:bodyPr>
            <a:normAutofit/>
          </a:bodyPr>
          <a:lstStyle/>
          <a:p>
            <a:pPr algn="ctr"/>
            <a:r>
              <a:rPr lang="cs-CZ" b="1" dirty="0">
                <a:solidFill>
                  <a:schemeClr val="bg1"/>
                </a:solidFill>
              </a:rPr>
              <a:t>Princip DNSH</a:t>
            </a:r>
          </a:p>
        </p:txBody>
      </p:sp>
      <p:sp>
        <p:nvSpPr>
          <p:cNvPr id="6" name="Zástupný obsah 5">
            <a:extLst>
              <a:ext uri="{FF2B5EF4-FFF2-40B4-BE49-F238E27FC236}">
                <a16:creationId xmlns:a16="http://schemas.microsoft.com/office/drawing/2014/main" id="{CFB2FA9E-ED92-4E43-BB0E-2A880A69D934}"/>
              </a:ext>
            </a:extLst>
          </p:cNvPr>
          <p:cNvSpPr>
            <a:spLocks noGrp="1"/>
          </p:cNvSpPr>
          <p:nvPr>
            <p:ph idx="1"/>
          </p:nvPr>
        </p:nvSpPr>
        <p:spPr>
          <a:xfrm>
            <a:off x="1076310" y="1848007"/>
            <a:ext cx="10257997" cy="4131086"/>
          </a:xfrm>
        </p:spPr>
        <p:txBody>
          <a:bodyPr>
            <a:noAutofit/>
          </a:bodyPr>
          <a:lstStyle/>
          <a:p>
            <a:pPr marL="0" marR="0" lvl="0" indent="0" algn="just" defTabSz="914400" rtl="0" eaLnBrk="1" fontAlgn="auto" latinLnBrk="0" hangingPunct="1">
              <a:lnSpc>
                <a:spcPct val="90000"/>
              </a:lnSpc>
              <a:spcBef>
                <a:spcPts val="1000"/>
              </a:spcBef>
              <a:spcAft>
                <a:spcPts val="0"/>
              </a:spcAft>
              <a:buClrTx/>
              <a:buSzTx/>
              <a:buNone/>
              <a:tabLst/>
              <a:defRPr/>
            </a:pPr>
            <a:r>
              <a:rPr lang="cs-CZ" sz="3200" b="1" dirty="0">
                <a:solidFill>
                  <a:srgbClr val="002060"/>
                </a:solidFill>
                <a:latin typeface="Calibri" panose="020F0502020204030204" pitchFamily="34" charset="0"/>
              </a:rPr>
              <a:t>Přechod na oběhové hospodářství</a:t>
            </a:r>
            <a:endParaRPr lang="cs-CZ" sz="3200" b="1" dirty="0">
              <a:solidFill>
                <a:srgbClr val="000000"/>
              </a:solidFill>
              <a:latin typeface="Calibri" panose="020F0502020204030204" pitchFamily="34" charset="0"/>
            </a:endParaRP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cs-CZ" sz="2600" b="1" dirty="0">
                <a:solidFill>
                  <a:srgbClr val="000000"/>
                </a:solidFill>
                <a:latin typeface="Calibri" panose="020F0502020204030204" pitchFamily="34" charset="0"/>
              </a:rPr>
              <a:t>Z čeho vycházet: </a:t>
            </a:r>
            <a:r>
              <a:rPr lang="cs-CZ" sz="2600" dirty="0">
                <a:solidFill>
                  <a:srgbClr val="000000"/>
                </a:solidFill>
                <a:latin typeface="Calibri" panose="020F0502020204030204" pitchFamily="34" charset="0"/>
              </a:rPr>
              <a:t>Základem je vyhláška č. 8/2021 Sb., o Katalogu odpadů a posuzování vlastností odpadů https://www.zakonyprolidi.cz/cs/2021-8, která jako přílohu obsahuje katalog odpadů. Z kapitoly 17 tvoří základní soubor odpadů, ze kterého je potřeba připravit minimálně 70 %                        k opětovnému použití, všechny položky, s výjimkou těch, které ve svém označení obsahují slovo „nebezpečný“, a s výjimkou položky 17 05 04 (Zemina a kamení neuvedené pod číslem 17 05 03). Obdobně se do základního souboru nezapočítá materiál splňující požadavky/kritéria pro vedlejší produkt dle platné legislativy.</a:t>
            </a:r>
          </a:p>
        </p:txBody>
      </p:sp>
      <p:pic>
        <p:nvPicPr>
          <p:cNvPr id="3" name="Obrázek 2">
            <a:extLst>
              <a:ext uri="{FF2B5EF4-FFF2-40B4-BE49-F238E27FC236}">
                <a16:creationId xmlns:a16="http://schemas.microsoft.com/office/drawing/2014/main" id="{1921206A-C7AC-FD5D-8C35-CB0FE2F5C5E2}"/>
              </a:ext>
            </a:extLst>
          </p:cNvPr>
          <p:cNvPicPr>
            <a:picLocks noChangeAspect="1"/>
          </p:cNvPicPr>
          <p:nvPr/>
        </p:nvPicPr>
        <p:blipFill>
          <a:blip r:embed="rId3"/>
          <a:stretch>
            <a:fillRect/>
          </a:stretch>
        </p:blipFill>
        <p:spPr>
          <a:xfrm>
            <a:off x="2851986" y="5979093"/>
            <a:ext cx="6945158" cy="671475"/>
          </a:xfrm>
          <a:prstGeom prst="rect">
            <a:avLst/>
          </a:prstGeom>
        </p:spPr>
      </p:pic>
      <p:pic>
        <p:nvPicPr>
          <p:cNvPr id="4" name="Grafický objekt 3" descr="Žárovka a ozubené kolečko se souvislou výplní">
            <a:extLst>
              <a:ext uri="{FF2B5EF4-FFF2-40B4-BE49-F238E27FC236}">
                <a16:creationId xmlns:a16="http://schemas.microsoft.com/office/drawing/2014/main" id="{92CAE7AC-15F6-EF54-0109-81DA4740E1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6815" y="1724887"/>
            <a:ext cx="569495" cy="569495"/>
          </a:xfrm>
          <a:prstGeom prst="rect">
            <a:avLst/>
          </a:prstGeom>
        </p:spPr>
      </p:pic>
    </p:spTree>
    <p:extLst>
      <p:ext uri="{BB962C8B-B14F-4D97-AF65-F5344CB8AC3E}">
        <p14:creationId xmlns:p14="http://schemas.microsoft.com/office/powerpoint/2010/main" val="1626489953"/>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rezentace">
  <a:themeElements>
    <a:clrScheme name="šablona OPZ">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10664</TotalTime>
  <Words>8742</Words>
  <Application>Microsoft Office PowerPoint</Application>
  <PresentationFormat>Širokoúhlá obrazovka</PresentationFormat>
  <Paragraphs>703</Paragraphs>
  <Slides>105</Slides>
  <Notes>105</Notes>
  <HiddenSlides>0</HiddenSlides>
  <MMClips>0</MMClips>
  <ScaleCrop>false</ScaleCrop>
  <HeadingPairs>
    <vt:vector size="6" baseType="variant">
      <vt:variant>
        <vt:lpstr>Použitá písma</vt:lpstr>
      </vt:variant>
      <vt:variant>
        <vt:i4>6</vt:i4>
      </vt:variant>
      <vt:variant>
        <vt:lpstr>Motiv</vt:lpstr>
      </vt:variant>
      <vt:variant>
        <vt:i4>2</vt:i4>
      </vt:variant>
      <vt:variant>
        <vt:lpstr>Nadpisy snímků</vt:lpstr>
      </vt:variant>
      <vt:variant>
        <vt:i4>105</vt:i4>
      </vt:variant>
    </vt:vector>
  </HeadingPairs>
  <TitlesOfParts>
    <vt:vector size="113" baseType="lpstr">
      <vt:lpstr>Arial</vt:lpstr>
      <vt:lpstr>Calibri</vt:lpstr>
      <vt:lpstr>Calibri Light</vt:lpstr>
      <vt:lpstr>Times New Roman</vt:lpstr>
      <vt:lpstr>Wingdings</vt:lpstr>
      <vt:lpstr>Wingdings 3</vt:lpstr>
      <vt:lpstr>Motiv Office</vt:lpstr>
      <vt:lpstr>prezentace</vt:lpstr>
      <vt:lpstr> </vt:lpstr>
      <vt:lpstr>Obsah semináře</vt:lpstr>
      <vt:lpstr>Zdroje informací</vt:lpstr>
      <vt:lpstr>Vydání právního aktu</vt:lpstr>
      <vt:lpstr>Vydání právního aktu</vt:lpstr>
      <vt:lpstr>Údaje nutné k přípravě právního aktu</vt:lpstr>
      <vt:lpstr>Dokumenty nutné k přípravě právního aktu</vt:lpstr>
      <vt:lpstr>Dokumenty nutné k přípravě právního aktu</vt:lpstr>
      <vt:lpstr>Realizace projektu</vt:lpstr>
      <vt:lpstr>Realizace projektu</vt:lpstr>
      <vt:lpstr>Realizace projektu</vt:lpstr>
      <vt:lpstr>Realizace projektu</vt:lpstr>
      <vt:lpstr>Realizace projektu</vt:lpstr>
      <vt:lpstr>Realizace projektu</vt:lpstr>
      <vt:lpstr>Realizace projektu</vt:lpstr>
      <vt:lpstr>Realizace projektu</vt:lpstr>
      <vt:lpstr>Realizace projektu</vt:lpstr>
      <vt:lpstr>Realizace projektu</vt:lpstr>
      <vt:lpstr>Realizace projektu</vt:lpstr>
      <vt:lpstr>Realizace projektu</vt:lpstr>
      <vt:lpstr>Realizace projektu</vt:lpstr>
      <vt:lpstr>Realizace projektu</vt:lpstr>
      <vt:lpstr>Realizace projektu</vt:lpstr>
      <vt:lpstr>Realizace projektu</vt:lpstr>
      <vt:lpstr>Realizace projektu</vt:lpstr>
      <vt:lpstr>Realizace projektu</vt:lpstr>
      <vt:lpstr>Realizace projektu</vt:lpstr>
      <vt:lpstr>Realizace projektu</vt:lpstr>
      <vt:lpstr>Termín ukončení realizace projektů</vt:lpstr>
      <vt:lpstr>Závěrečná zpráva o realizaci projektu</vt:lpstr>
      <vt:lpstr>Závěrečná zpráva o realizaci projektu</vt:lpstr>
      <vt:lpstr>Závěrečná zpráva o realizaci projektu</vt:lpstr>
      <vt:lpstr>Závěrečná zpráva o realizaci projektu</vt:lpstr>
      <vt:lpstr>Závěrečná zpráva o realizaci projektu</vt:lpstr>
      <vt:lpstr>Závěrečná zpráva o realizaci projektu</vt:lpstr>
      <vt:lpstr>Závěrečná žádost o platbu</vt:lpstr>
      <vt:lpstr>Změny v projektu</vt:lpstr>
      <vt:lpstr>Změny v projektu</vt:lpstr>
      <vt:lpstr>Změny v projektu</vt:lpstr>
      <vt:lpstr>Změny v projektu</vt:lpstr>
      <vt:lpstr>Změnové řízení zahájené před vydáním prvního právního aktu</vt:lpstr>
      <vt:lpstr>Změnové řízení zahájené před vydáním prvního právního aktu</vt:lpstr>
      <vt:lpstr>Změnové řízení zahájené po vydáním prvního právního aktu</vt:lpstr>
      <vt:lpstr>Změnové řízení zahájené po vydáním prvního právního aktu</vt:lpstr>
      <vt:lpstr>Změny v projektu</vt:lpstr>
      <vt:lpstr>Změny v projektu</vt:lpstr>
      <vt:lpstr>Změny v projektu</vt:lpstr>
      <vt:lpstr>Změny v projektu</vt:lpstr>
      <vt:lpstr>Změny v projektu</vt:lpstr>
      <vt:lpstr>Změny v projektu</vt:lpstr>
      <vt:lpstr>Změny v projektu</vt:lpstr>
      <vt:lpstr>Změny v projektu</vt:lpstr>
      <vt:lpstr>Změny v projektu</vt:lpstr>
      <vt:lpstr>Změny v projektu</vt:lpstr>
      <vt:lpstr>Změny v projektu</vt:lpstr>
      <vt:lpstr>Změny v projektu</vt:lpstr>
      <vt:lpstr>Změny v projektu</vt:lpstr>
      <vt:lpstr>Změny v projektu</vt:lpstr>
      <vt:lpstr>Změnové řízení </vt:lpstr>
      <vt:lpstr>Změnové řízení </vt:lpstr>
      <vt:lpstr>Změnové řízení </vt:lpstr>
      <vt:lpstr>Změnové řízení </vt:lpstr>
      <vt:lpstr>Změnové řízení </vt:lpstr>
      <vt:lpstr>Změnové řízení </vt:lpstr>
      <vt:lpstr>Změnové řízení </vt:lpstr>
      <vt:lpstr>Změnové řízení </vt:lpstr>
      <vt:lpstr>Změnové řízení </vt:lpstr>
      <vt:lpstr>Změnové řízení </vt:lpstr>
      <vt:lpstr>Rozhodnutí o změně</vt:lpstr>
      <vt:lpstr>Veřejné zakázky </vt:lpstr>
      <vt:lpstr>Veřejné zakázky </vt:lpstr>
      <vt:lpstr>Veřejné zakázky </vt:lpstr>
      <vt:lpstr>Veřejné zakázky </vt:lpstr>
      <vt:lpstr>Veřejné zakázky </vt:lpstr>
      <vt:lpstr>Veřejné zakázky </vt:lpstr>
      <vt:lpstr>Veřejné zakázky </vt:lpstr>
      <vt:lpstr>Veřejné zakázky </vt:lpstr>
      <vt:lpstr>Veřejné zakázky </vt:lpstr>
      <vt:lpstr>Veřejné zakázky </vt:lpstr>
      <vt:lpstr>Veřejné zakázky </vt:lpstr>
      <vt:lpstr>Veřejné zakázky </vt:lpstr>
      <vt:lpstr>Veřejné zakázky </vt:lpstr>
      <vt:lpstr>Veřejné zakázky </vt:lpstr>
      <vt:lpstr>Veřejné zakázky </vt:lpstr>
      <vt:lpstr>Veřejné zakázky </vt:lpstr>
      <vt:lpstr>Publicita</vt:lpstr>
      <vt:lpstr>Publicita</vt:lpstr>
      <vt:lpstr>Publicita</vt:lpstr>
      <vt:lpstr>Publicita</vt:lpstr>
      <vt:lpstr>Povinné informační a propagační nástroje po vydání prvního právní aktu: </vt:lpstr>
      <vt:lpstr>Povinné informační a propagační nástroje po vydání prvního právní aktu: </vt:lpstr>
      <vt:lpstr>Indikátory</vt:lpstr>
      <vt:lpstr>Indikátory</vt:lpstr>
      <vt:lpstr>ENVI Indikátory</vt:lpstr>
      <vt:lpstr>ENVI Indikátory</vt:lpstr>
      <vt:lpstr>Princip DNSH</vt:lpstr>
      <vt:lpstr>Princip DNSH</vt:lpstr>
      <vt:lpstr>Princip DNSH</vt:lpstr>
      <vt:lpstr>Princip DNSH</vt:lpstr>
      <vt:lpstr>Princip DNSH</vt:lpstr>
      <vt:lpstr>Princip DNSH</vt:lpstr>
      <vt:lpstr>Opatření v oblasti energetických úspor</vt:lpstr>
      <vt:lpstr>Veřejnosprávní kontroly projektů</vt:lpstr>
      <vt:lpstr>Veřejnosprávní kontroly projektů</vt:lpstr>
      <vt:lpstr>Děkujeme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Macháčková Petra Ing. (MPSV)</dc:creator>
  <cp:lastModifiedBy>Gavlasová Kateřina Mgr. (MPSV)</cp:lastModifiedBy>
  <cp:revision>462</cp:revision>
  <cp:lastPrinted>2025-03-25T11:42:53Z</cp:lastPrinted>
  <dcterms:created xsi:type="dcterms:W3CDTF">2021-09-16T10:08:10Z</dcterms:created>
  <dcterms:modified xsi:type="dcterms:W3CDTF">2025-04-01T14:17:49Z</dcterms:modified>
</cp:coreProperties>
</file>